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Rod </a:t>
            </a:r>
            <a:r>
              <a:rPr lang="cs-CZ" dirty="0" err="1" smtClean="0"/>
              <a:t>Phytophthora</a:t>
            </a:r>
            <a:r>
              <a:rPr lang="cs-CZ" dirty="0" smtClean="0"/>
              <a:t> a jeho vliv na chřadnutí dřevin v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Ing. Tomáš Májek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585851"/>
            <a:ext cx="5760720" cy="12588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286000" y="508518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cs-CZ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algn="ctr"/>
            <a:endParaRPr lang="cs-CZ" sz="2000" dirty="0">
              <a:latin typeface="Myriad Pro" panose="020B0503030403020204" pitchFamily="34" charset="0"/>
            </a:endParaRPr>
          </a:p>
          <a:p>
            <a:pPr algn="ctr"/>
            <a:r>
              <a:rPr lang="cs-CZ" sz="2000" dirty="0">
                <a:latin typeface="Myriad Pro" panose="020B0503030403020204" pitchFamily="34" charset="0"/>
              </a:rPr>
              <a:t> </a:t>
            </a:r>
            <a:r>
              <a:rPr lang="cs-CZ" dirty="0" smtClean="0">
                <a:latin typeface="Myriad Pro" panose="020B0503030403020204" pitchFamily="34" charset="0"/>
              </a:rPr>
              <a:t>Vzdělávání </a:t>
            </a:r>
            <a:r>
              <a:rPr lang="cs-CZ" dirty="0">
                <a:latin typeface="Myriad Pro" panose="020B0503030403020204" pitchFamily="34" charset="0"/>
              </a:rPr>
              <a:t>v lesnických disciplínách (CZ.1.07/1.3.00/19.0004)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šíření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cs-CZ" dirty="0" smtClean="0"/>
              <a:t>Sadební materiál</a:t>
            </a:r>
          </a:p>
          <a:p>
            <a:r>
              <a:rPr lang="cs-CZ" dirty="0" smtClean="0"/>
              <a:t>Říční toky</a:t>
            </a:r>
          </a:p>
          <a:p>
            <a:r>
              <a:rPr lang="cs-CZ" dirty="0" smtClean="0"/>
              <a:t>Transport zeminy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Metody identifikace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1560" y="4653136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Izolace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borky, listů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baseline="0" dirty="0" smtClean="0"/>
              <a:t>Lapání pomocí listů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Moleklární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diagnostika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Phytophtora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Neboli </a:t>
            </a:r>
            <a:r>
              <a:rPr lang="cs-CZ" dirty="0" err="1" smtClean="0"/>
              <a:t>Fytoftorová</a:t>
            </a:r>
            <a:r>
              <a:rPr lang="cs-CZ" dirty="0" smtClean="0"/>
              <a:t> kořenová hniloba</a:t>
            </a:r>
          </a:p>
          <a:p>
            <a:r>
              <a:rPr lang="cs-CZ" dirty="0" smtClean="0"/>
              <a:t>Zařazení do systému: </a:t>
            </a:r>
          </a:p>
          <a:p>
            <a:pPr lvl="1"/>
            <a:r>
              <a:rPr lang="cs-CZ" b="1" dirty="0" smtClean="0"/>
              <a:t>Doména – Jaderní - </a:t>
            </a:r>
            <a:r>
              <a:rPr lang="cs-CZ" b="1" i="1" dirty="0" err="1" smtClean="0"/>
              <a:t>Eukaryota</a:t>
            </a:r>
            <a:endParaRPr lang="cs-CZ" b="1" i="1" dirty="0" smtClean="0"/>
          </a:p>
          <a:p>
            <a:pPr lvl="1"/>
            <a:r>
              <a:rPr lang="cs-CZ" b="1" dirty="0" smtClean="0"/>
              <a:t>Říše</a:t>
            </a:r>
            <a:r>
              <a:rPr lang="cs-CZ" b="1" i="1" dirty="0" smtClean="0"/>
              <a:t> - </a:t>
            </a:r>
            <a:r>
              <a:rPr lang="cs-CZ" b="1" i="1" dirty="0" err="1" smtClean="0"/>
              <a:t>Chromalveolata</a:t>
            </a:r>
            <a:endParaRPr lang="cs-CZ" b="1" i="1" dirty="0" smtClean="0"/>
          </a:p>
          <a:p>
            <a:pPr lvl="1"/>
            <a:r>
              <a:rPr lang="cs-CZ" b="1" dirty="0" smtClean="0"/>
              <a:t>Podříše</a:t>
            </a:r>
            <a:r>
              <a:rPr lang="cs-CZ" b="1" i="1" dirty="0" smtClean="0"/>
              <a:t> - </a:t>
            </a:r>
            <a:r>
              <a:rPr lang="cs-CZ" b="1" i="1" dirty="0" err="1" smtClean="0"/>
              <a:t>Chromobionta</a:t>
            </a:r>
            <a:endParaRPr lang="cs-CZ" b="1" dirty="0" smtClean="0"/>
          </a:p>
          <a:p>
            <a:pPr lvl="1"/>
            <a:r>
              <a:rPr lang="cs-CZ" b="1" dirty="0" smtClean="0"/>
              <a:t>Kmen - </a:t>
            </a:r>
            <a:r>
              <a:rPr lang="cs-CZ" b="1" dirty="0" err="1" smtClean="0"/>
              <a:t>Řasovky</a:t>
            </a:r>
            <a:r>
              <a:rPr lang="cs-CZ" b="1" dirty="0" smtClean="0"/>
              <a:t> – </a:t>
            </a:r>
            <a:r>
              <a:rPr lang="cs-CZ" b="1" i="1" dirty="0" err="1" smtClean="0"/>
              <a:t>Peronosporomycota</a:t>
            </a:r>
            <a:endParaRPr lang="cs-CZ" b="1" i="1" dirty="0" smtClean="0"/>
          </a:p>
          <a:p>
            <a:pPr lvl="1"/>
            <a:r>
              <a:rPr lang="cs-CZ" b="1" dirty="0" smtClean="0"/>
              <a:t>Třída - </a:t>
            </a:r>
            <a:r>
              <a:rPr lang="cs-CZ" b="1" dirty="0" err="1" smtClean="0"/>
              <a:t>Oomycety</a:t>
            </a:r>
            <a:r>
              <a:rPr lang="cs-CZ" b="1" dirty="0" smtClean="0"/>
              <a:t> – </a:t>
            </a:r>
            <a:r>
              <a:rPr lang="cs-CZ" b="1" i="1" dirty="0" err="1" smtClean="0"/>
              <a:t>Peronosporomycetes</a:t>
            </a:r>
            <a:endParaRPr lang="cs-CZ" b="1" i="1" dirty="0" smtClean="0"/>
          </a:p>
          <a:p>
            <a:pPr lvl="1"/>
            <a:r>
              <a:rPr lang="cs-CZ" b="1" dirty="0" smtClean="0"/>
              <a:t>Podtřída</a:t>
            </a:r>
            <a:r>
              <a:rPr lang="cs-CZ" b="1" i="1" dirty="0" smtClean="0"/>
              <a:t> - </a:t>
            </a:r>
            <a:r>
              <a:rPr lang="cs-CZ" b="1" i="1" dirty="0" err="1" smtClean="0"/>
              <a:t>Peronosporomycetidae</a:t>
            </a:r>
            <a:endParaRPr lang="cs-CZ" b="1" dirty="0" smtClean="0"/>
          </a:p>
          <a:p>
            <a:pPr lvl="1"/>
            <a:r>
              <a:rPr lang="cs-CZ" b="1" dirty="0" smtClean="0"/>
              <a:t>Řád - </a:t>
            </a:r>
            <a:r>
              <a:rPr lang="cs-CZ" b="1" dirty="0" err="1" smtClean="0"/>
              <a:t>Vřetenatkotvaré</a:t>
            </a:r>
            <a:r>
              <a:rPr lang="cs-CZ" b="1" dirty="0" smtClean="0"/>
              <a:t> – </a:t>
            </a:r>
            <a:r>
              <a:rPr lang="cs-CZ" b="1" i="1" dirty="0" err="1" smtClean="0"/>
              <a:t>Peronosporales</a:t>
            </a:r>
            <a:endParaRPr lang="cs-CZ" b="1" i="1" dirty="0" smtClean="0"/>
          </a:p>
          <a:p>
            <a:pPr lvl="1"/>
            <a:r>
              <a:rPr lang="cs-CZ" b="1" dirty="0" smtClean="0"/>
              <a:t>Čeleď </a:t>
            </a:r>
            <a:r>
              <a:rPr lang="cs-CZ" b="1" i="1" dirty="0" smtClean="0"/>
              <a:t>- </a:t>
            </a:r>
            <a:r>
              <a:rPr lang="cs-CZ" b="1" i="1" dirty="0" err="1" smtClean="0"/>
              <a:t>Phytophthoraceae</a:t>
            </a:r>
            <a:endParaRPr lang="cs-CZ" b="1" dirty="0" smtClean="0"/>
          </a:p>
          <a:p>
            <a:pPr lvl="1"/>
            <a:r>
              <a:rPr lang="cs-CZ" b="1" dirty="0" smtClean="0"/>
              <a:t>Rod </a:t>
            </a:r>
            <a:r>
              <a:rPr lang="cs-CZ" b="1" i="1" dirty="0" smtClean="0"/>
              <a:t>- </a:t>
            </a:r>
            <a:r>
              <a:rPr lang="cs-CZ" b="1" i="1" dirty="0" err="1" smtClean="0"/>
              <a:t>Phytophthora</a:t>
            </a:r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Patogenicita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Hostitelé – dvouděložné rostliny, jednoděložné pouze vzácně</a:t>
            </a:r>
          </a:p>
          <a:p>
            <a:r>
              <a:rPr lang="cs-CZ" dirty="0" smtClean="0"/>
              <a:t>Příznaky </a:t>
            </a:r>
          </a:p>
          <a:p>
            <a:pPr lvl="1"/>
            <a:r>
              <a:rPr lang="cs-CZ" dirty="0" smtClean="0"/>
              <a:t>Nekrózy na borce</a:t>
            </a:r>
          </a:p>
          <a:p>
            <a:pPr lvl="1"/>
            <a:r>
              <a:rPr lang="cs-CZ" dirty="0" smtClean="0"/>
              <a:t>Výtoky na borce</a:t>
            </a:r>
          </a:p>
          <a:p>
            <a:pPr lvl="1"/>
            <a:r>
              <a:rPr lang="cs-CZ" dirty="0" smtClean="0"/>
              <a:t>Vadnutí listů, malé listy</a:t>
            </a:r>
          </a:p>
          <a:p>
            <a:pPr lvl="1"/>
            <a:r>
              <a:rPr lang="cs-CZ" dirty="0" smtClean="0"/>
              <a:t>Poškozené kořeny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dieback</a:t>
            </a:r>
            <a:r>
              <a:rPr lang="cs-CZ" dirty="0" smtClean="0"/>
              <a:t>“, prosychání koruny </a:t>
            </a:r>
          </a:p>
          <a:p>
            <a:pPr lvl="1"/>
            <a:r>
              <a:rPr lang="cs-CZ" dirty="0" smtClean="0"/>
              <a:t>Nadměrná plodivost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Životní cyklus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360px-Phytophthora_life_cy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120680" cy="3927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Phytophtora</a:t>
            </a:r>
            <a:r>
              <a:rPr lang="cs-CZ" i="1" dirty="0" smtClean="0"/>
              <a:t> </a:t>
            </a:r>
            <a:r>
              <a:rPr lang="cs-CZ" i="1" dirty="0" err="1" smtClean="0"/>
              <a:t>alni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Spojována především s chřadnutím olší </a:t>
            </a:r>
          </a:p>
          <a:p>
            <a:r>
              <a:rPr lang="cs-CZ" dirty="0" smtClean="0"/>
              <a:t>Tři poddruhy, </a:t>
            </a:r>
            <a:r>
              <a:rPr lang="cs-CZ" i="1" dirty="0" err="1" smtClean="0"/>
              <a:t>alni</a:t>
            </a:r>
            <a:r>
              <a:rPr lang="cs-CZ" i="1" dirty="0" smtClean="0"/>
              <a:t> </a:t>
            </a:r>
            <a:r>
              <a:rPr lang="cs-CZ" i="1" dirty="0" err="1" smtClean="0"/>
              <a:t>alni</a:t>
            </a:r>
            <a:r>
              <a:rPr lang="cs-CZ" i="1" dirty="0" smtClean="0"/>
              <a:t>, </a:t>
            </a:r>
            <a:r>
              <a:rPr lang="cs-CZ" i="1" dirty="0" err="1" smtClean="0"/>
              <a:t>uniformis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err="1" smtClean="0"/>
              <a:t>multiformis</a:t>
            </a:r>
            <a:endParaRPr lang="cs-CZ" i="1" dirty="0" smtClean="0"/>
          </a:p>
          <a:p>
            <a:r>
              <a:rPr lang="cs-CZ" dirty="0" smtClean="0"/>
              <a:t>Celosvětový  fenomén v ČR významně rozšířena </a:t>
            </a:r>
          </a:p>
          <a:p>
            <a:r>
              <a:rPr lang="cs-CZ" dirty="0" smtClean="0"/>
              <a:t>Predispoziční faktor pro jiné druhy patogenů, např. Václavku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Phytophtora</a:t>
            </a:r>
            <a:r>
              <a:rPr lang="cs-CZ" i="1" dirty="0" smtClean="0"/>
              <a:t> </a:t>
            </a:r>
            <a:r>
              <a:rPr lang="cs-CZ" i="1" dirty="0" err="1" smtClean="0"/>
              <a:t>alni</a:t>
            </a:r>
            <a:endParaRPr lang="cs-CZ" i="1" dirty="0"/>
          </a:p>
        </p:txBody>
      </p:sp>
      <p:pic>
        <p:nvPicPr>
          <p:cNvPr id="4" name="Zástupný symbol pro obsah 3" descr="al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992554" cy="3744416"/>
          </a:xfrm>
        </p:spPr>
      </p:pic>
      <p:pic>
        <p:nvPicPr>
          <p:cNvPr id="5" name="Obrázek 4" descr="aln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88840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Mapa rozšíření </a:t>
            </a:r>
            <a:r>
              <a:rPr lang="cs-CZ" i="1" dirty="0" smtClean="0"/>
              <a:t>P. </a:t>
            </a:r>
            <a:r>
              <a:rPr lang="cs-CZ" i="1" dirty="0" err="1" smtClean="0"/>
              <a:t>alni</a:t>
            </a:r>
            <a:r>
              <a:rPr lang="cs-CZ" i="1" dirty="0" smtClean="0"/>
              <a:t> </a:t>
            </a:r>
            <a:r>
              <a:rPr lang="cs-CZ" dirty="0" smtClean="0"/>
              <a:t>dle Černý 2011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650" y="1600200"/>
            <a:ext cx="7170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Phytophtora</a:t>
            </a:r>
            <a:r>
              <a:rPr lang="cs-CZ" i="1" dirty="0" smtClean="0"/>
              <a:t> </a:t>
            </a:r>
            <a:r>
              <a:rPr lang="cs-CZ" i="1" dirty="0" err="1" smtClean="0"/>
              <a:t>ramorum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Spojována především s duby a rodem rododendron</a:t>
            </a:r>
          </a:p>
          <a:p>
            <a:r>
              <a:rPr lang="cs-CZ" dirty="0" smtClean="0"/>
              <a:t>Způsobuje náhlou smrt dubů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hytophtora_ramo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3816424" cy="3164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významné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P. </a:t>
            </a:r>
            <a:r>
              <a:rPr lang="cs-CZ" i="1" dirty="0" err="1" smtClean="0"/>
              <a:t>cactorum</a:t>
            </a:r>
            <a:endParaRPr lang="cs-CZ" i="1" dirty="0" smtClean="0"/>
          </a:p>
          <a:p>
            <a:r>
              <a:rPr lang="cs-CZ" i="1" dirty="0" smtClean="0"/>
              <a:t>P. </a:t>
            </a:r>
            <a:r>
              <a:rPr lang="cs-CZ" i="1" dirty="0" err="1" smtClean="0"/>
              <a:t>plurivora</a:t>
            </a:r>
            <a:endParaRPr lang="cs-CZ" i="1" dirty="0" smtClean="0"/>
          </a:p>
          <a:p>
            <a:r>
              <a:rPr lang="cs-CZ" i="1" dirty="0" smtClean="0"/>
              <a:t>P. </a:t>
            </a:r>
            <a:r>
              <a:rPr lang="cs-CZ" i="1" dirty="0" err="1" smtClean="0"/>
              <a:t>cambivora</a:t>
            </a:r>
            <a:endParaRPr lang="cs-CZ" i="1" dirty="0"/>
          </a:p>
        </p:txBody>
      </p:sp>
      <p:pic>
        <p:nvPicPr>
          <p:cNvPr id="4" name="Obrázek 3" descr="c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916832"/>
            <a:ext cx="5220072" cy="39150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28384" y="5949280"/>
            <a:ext cx="792088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 T. Jung</a:t>
            </a:r>
            <a:endParaRPr lang="cs-CZ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192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Motiv sady Office</vt:lpstr>
      <vt:lpstr>Rod Phytophthora a jeho vliv na chřadnutí dřevin v ČR</vt:lpstr>
      <vt:lpstr>Co je Phytophtora</vt:lpstr>
      <vt:lpstr>Patogenicita</vt:lpstr>
      <vt:lpstr>Biologie</vt:lpstr>
      <vt:lpstr>Phytophtora alni</vt:lpstr>
      <vt:lpstr>Phytophtora alni</vt:lpstr>
      <vt:lpstr>Mapa rozšíření P. alni dle Černý 2011</vt:lpstr>
      <vt:lpstr>Phytophtora ramorum</vt:lpstr>
      <vt:lpstr>Další významné druhy</vt:lpstr>
      <vt:lpstr>Rizika šíření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 Phytophthora a jeho vliv na chřadnutí dřevin v ČR</dc:title>
  <dc:creator>Tomáš Májek</dc:creator>
  <cp:lastModifiedBy>Zdeněk Vala</cp:lastModifiedBy>
  <cp:revision>16</cp:revision>
  <dcterms:created xsi:type="dcterms:W3CDTF">2014-08-07T11:02:19Z</dcterms:created>
  <dcterms:modified xsi:type="dcterms:W3CDTF">2015-02-27T08:46:39Z</dcterms:modified>
</cp:coreProperties>
</file>