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667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76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2962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35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6824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842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0344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03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04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46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67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5961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1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589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048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0957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727B8-2B90-4284-9DBC-2CDA12B9E75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F6E465-C678-45A7-B487-E0EEB01EB2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35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4800" dirty="0" smtClean="0"/>
              <a:t>Technologie zpracování LHP na základě počítačové analýzy obrazu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Doc. Dr. Ing. Jan Kadavý</a:t>
            </a:r>
          </a:p>
          <a:p>
            <a:r>
              <a:rPr lang="cs-CZ" dirty="0" smtClean="0"/>
              <a:t>RNDr. Pavel Mazal, Ph.D.</a:t>
            </a:r>
          </a:p>
          <a:p>
            <a:r>
              <a:rPr lang="cs-CZ" dirty="0" smtClean="0"/>
              <a:t>Prof. Ing. Jaroslav Simon, CSc.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92165" y="5957054"/>
            <a:ext cx="60076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0" i="0" u="none" strike="noStrike" baseline="0" dirty="0" smtClean="0">
                <a:latin typeface="MyriadPro-Regular" panose="020B0503030403020204" pitchFamily="34" charset="0"/>
              </a:rPr>
              <a:t>Vzdělávání v lesnických disciplínách (CZ.1.07/1.3.00/19.0004)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640" y="492951"/>
            <a:ext cx="5760720" cy="125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428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Snímací zařízení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22400"/>
            <a:ext cx="8915400" cy="5171440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snímací </a:t>
            </a:r>
            <a:r>
              <a:rPr lang="cs-CZ" dirty="0" smtClean="0"/>
              <a:t>zařízení</a:t>
            </a:r>
            <a:endParaRPr lang="cs-CZ" dirty="0"/>
          </a:p>
          <a:p>
            <a:r>
              <a:rPr lang="cs-CZ" dirty="0"/>
              <a:t>-mikroskop s fázovým kontrastem, polarizovaným </a:t>
            </a:r>
            <a:r>
              <a:rPr lang="cs-CZ" dirty="0" smtClean="0"/>
              <a:t>světlem </a:t>
            </a:r>
            <a:r>
              <a:rPr lang="cs-CZ" dirty="0"/>
              <a:t>a úpravou pro využití</a:t>
            </a:r>
          </a:p>
          <a:p>
            <a:r>
              <a:rPr lang="cs-CZ" dirty="0"/>
              <a:t>fluorescence (umožnuje zobrazení a snímání objektu o velikosti od cca 0,001 mm),</a:t>
            </a:r>
          </a:p>
          <a:p>
            <a:r>
              <a:rPr lang="cs-CZ" dirty="0" smtClean="0"/>
              <a:t>-mikroskop </a:t>
            </a:r>
            <a:r>
              <a:rPr lang="cs-CZ" dirty="0"/>
              <a:t>s kvalitní optikou (umožnuje zobrazení a snímání objektu o velikosti od</a:t>
            </a:r>
          </a:p>
          <a:p>
            <a:r>
              <a:rPr lang="pt-BR" dirty="0"/>
              <a:t>cca 0,1 mm do cca formátu A3),</a:t>
            </a:r>
          </a:p>
          <a:p>
            <a:r>
              <a:rPr lang="cs-CZ" dirty="0"/>
              <a:t>-barevný skener s optickým rozlišením 600 dpi (tj. bodu na 1 palec), softwarovým až</a:t>
            </a:r>
          </a:p>
          <a:p>
            <a:r>
              <a:rPr lang="cs-CZ" dirty="0"/>
              <a:t>2400 dpi,</a:t>
            </a:r>
          </a:p>
          <a:p>
            <a:r>
              <a:rPr lang="cs-CZ" dirty="0"/>
              <a:t>-skener na diapozitivy</a:t>
            </a:r>
          </a:p>
          <a:p>
            <a:r>
              <a:rPr lang="cs-CZ" dirty="0"/>
              <a:t>Snímání </a:t>
            </a:r>
            <a:r>
              <a:rPr lang="cs-CZ" dirty="0" smtClean="0"/>
              <a:t>při </a:t>
            </a:r>
            <a:r>
              <a:rPr lang="cs-CZ" dirty="0"/>
              <a:t>použití mikroskopu a mikroskopu umožnuje digitální barevná on-line kamera</a:t>
            </a:r>
          </a:p>
          <a:p>
            <a:r>
              <a:rPr lang="cs-CZ" dirty="0"/>
              <a:t>s rozlišením </a:t>
            </a:r>
            <a:r>
              <a:rPr lang="cs-CZ" dirty="0" smtClean="0"/>
              <a:t>alespoň </a:t>
            </a:r>
            <a:r>
              <a:rPr lang="cs-CZ" dirty="0"/>
              <a:t>5 </a:t>
            </a:r>
            <a:r>
              <a:rPr lang="cs-CZ" dirty="0" err="1"/>
              <a:t>Mpix</a:t>
            </a:r>
            <a:r>
              <a:rPr lang="cs-CZ" dirty="0"/>
              <a:t>.</a:t>
            </a:r>
          </a:p>
          <a:p>
            <a:r>
              <a:rPr lang="cs-CZ" dirty="0"/>
              <a:t>·  vyhodnocovací </a:t>
            </a:r>
            <a:r>
              <a:rPr lang="cs-CZ" dirty="0" smtClean="0"/>
              <a:t>zařízení</a:t>
            </a:r>
            <a:endParaRPr lang="cs-CZ" dirty="0"/>
          </a:p>
          <a:p>
            <a:r>
              <a:rPr lang="cs-CZ" dirty="0"/>
              <a:t>-1 – 2 PC (Pentium 4, 3.00 GHz, 1-4 GB RAM, 120-200 GB HDD, 24“ monitory)</a:t>
            </a:r>
          </a:p>
          <a:p>
            <a:r>
              <a:rPr lang="cs-CZ" dirty="0"/>
              <a:t>s programy analýzy a zpracování obrazu </a:t>
            </a:r>
            <a:r>
              <a:rPr lang="cs-CZ" dirty="0" smtClean="0"/>
              <a:t>(např.. </a:t>
            </a:r>
            <a:r>
              <a:rPr lang="cs-CZ" dirty="0"/>
              <a:t>systém NIS </a:t>
            </a:r>
            <a:r>
              <a:rPr lang="cs-CZ" dirty="0" err="1"/>
              <a:t>Elements</a:t>
            </a:r>
            <a:r>
              <a:rPr lang="cs-CZ" dirty="0"/>
              <a:t> – AR)</a:t>
            </a:r>
          </a:p>
          <a:p>
            <a:r>
              <a:rPr lang="cs-CZ" dirty="0"/>
              <a:t>·  výstupní </a:t>
            </a:r>
            <a:r>
              <a:rPr lang="cs-CZ" dirty="0" smtClean="0"/>
              <a:t>zařízení</a:t>
            </a:r>
            <a:endParaRPr lang="cs-CZ" dirty="0"/>
          </a:p>
          <a:p>
            <a:r>
              <a:rPr lang="cs-CZ" dirty="0"/>
              <a:t>-barevná inkoustová A3 tiskárna,</a:t>
            </a:r>
          </a:p>
          <a:p>
            <a:r>
              <a:rPr lang="cs-CZ" dirty="0"/>
              <a:t>-barevná laserová tiskárna,</a:t>
            </a:r>
          </a:p>
          <a:p>
            <a:r>
              <a:rPr lang="cs-CZ" dirty="0"/>
              <a:t>-možnost uložení na pevný (externí) disk, </a:t>
            </a:r>
            <a:r>
              <a:rPr lang="cs-CZ" dirty="0" err="1"/>
              <a:t>flash</a:t>
            </a:r>
            <a:r>
              <a:rPr lang="cs-CZ" dirty="0"/>
              <a:t>-disk nebo vypálení na CD, DVD.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339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Vstupní media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54480"/>
            <a:ext cx="8915400" cy="5120640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panchromatické </a:t>
            </a:r>
            <a:r>
              <a:rPr lang="cs-CZ" dirty="0" smtClean="0"/>
              <a:t>(černobílé) </a:t>
            </a:r>
            <a:r>
              <a:rPr lang="cs-CZ" dirty="0"/>
              <a:t>snímky pozemní i letecké; </a:t>
            </a:r>
            <a:r>
              <a:rPr lang="cs-CZ" dirty="0" smtClean="0"/>
              <a:t>Některé </a:t>
            </a:r>
            <a:r>
              <a:rPr lang="cs-CZ" dirty="0"/>
              <a:t>snímky (zejména</a:t>
            </a:r>
          </a:p>
          <a:p>
            <a:r>
              <a:rPr lang="cs-CZ" dirty="0"/>
              <a:t>letecké) byly </a:t>
            </a:r>
            <a:r>
              <a:rPr lang="cs-CZ" dirty="0" smtClean="0"/>
              <a:t>pořízeny např.. </a:t>
            </a:r>
            <a:r>
              <a:rPr lang="cs-CZ" dirty="0"/>
              <a:t>ve 40. létech 20. století, kdy </a:t>
            </a:r>
            <a:r>
              <a:rPr lang="cs-CZ" dirty="0" smtClean="0"/>
              <a:t>ještě </a:t>
            </a:r>
            <a:r>
              <a:rPr lang="cs-CZ" dirty="0"/>
              <a:t>nebyla rozvinuta</a:t>
            </a:r>
          </a:p>
          <a:p>
            <a:r>
              <a:rPr lang="cs-CZ" dirty="0"/>
              <a:t>technologie barevné fotografie. Chceme-li však provést srovnání </a:t>
            </a:r>
            <a:r>
              <a:rPr lang="cs-CZ" dirty="0" err="1"/>
              <a:t>soucasného</a:t>
            </a:r>
            <a:r>
              <a:rPr lang="cs-CZ" dirty="0"/>
              <a:t> stavu a stavu</a:t>
            </a:r>
          </a:p>
          <a:p>
            <a:r>
              <a:rPr lang="pl-PL" dirty="0"/>
              <a:t>z té doby, nevyhneme se i jejich použití.</a:t>
            </a:r>
          </a:p>
          <a:p>
            <a:r>
              <a:rPr lang="cs-CZ" dirty="0"/>
              <a:t>·  barevné snímky pozemní i letecké,</a:t>
            </a:r>
          </a:p>
          <a:p>
            <a:r>
              <a:rPr lang="cs-CZ" dirty="0"/>
              <a:t>·  </a:t>
            </a:r>
            <a:r>
              <a:rPr lang="cs-CZ" dirty="0" err="1"/>
              <a:t>spektrozonální</a:t>
            </a:r>
            <a:r>
              <a:rPr lang="cs-CZ" dirty="0"/>
              <a:t> letecké snímky;</a:t>
            </a:r>
          </a:p>
          <a:p>
            <a:r>
              <a:rPr lang="cs-CZ" b="1" i="1" dirty="0"/>
              <a:t>Technologie zpracování plánu na základe </a:t>
            </a:r>
            <a:r>
              <a:rPr lang="cs-CZ" b="1" i="1" dirty="0" err="1"/>
              <a:t>pocítacové</a:t>
            </a:r>
            <a:r>
              <a:rPr lang="cs-CZ" b="1" i="1" dirty="0"/>
              <a:t> analýzy obrazu</a:t>
            </a:r>
          </a:p>
          <a:p>
            <a:r>
              <a:rPr lang="da-DK" b="1" i="1" dirty="0"/>
              <a:t>ÚHÚL LDF Mendelu Brno, 2011</a:t>
            </a:r>
          </a:p>
          <a:p>
            <a:r>
              <a:rPr lang="cs-CZ" dirty="0"/>
              <a:t>20</a:t>
            </a:r>
          </a:p>
          <a:p>
            <a:r>
              <a:rPr lang="cs-CZ" dirty="0" err="1"/>
              <a:t>Spektrozonální</a:t>
            </a:r>
            <a:r>
              <a:rPr lang="cs-CZ" dirty="0"/>
              <a:t> snímky v nepravých barvách se </a:t>
            </a:r>
            <a:r>
              <a:rPr lang="cs-CZ" dirty="0" smtClean="0"/>
              <a:t>pořizují měřičskými </a:t>
            </a:r>
            <a:r>
              <a:rPr lang="cs-CZ" dirty="0"/>
              <a:t>kamerami na</a:t>
            </a:r>
          </a:p>
          <a:p>
            <a:r>
              <a:rPr lang="cs-CZ" dirty="0"/>
              <a:t>speciální barevný materiál, jehož citlivost je posunuta </a:t>
            </a:r>
            <a:r>
              <a:rPr lang="cs-CZ" dirty="0" smtClean="0"/>
              <a:t>směrem </a:t>
            </a:r>
            <a:r>
              <a:rPr lang="cs-CZ" dirty="0"/>
              <a:t>k delším vlnovým</a:t>
            </a:r>
          </a:p>
          <a:p>
            <a:r>
              <a:rPr lang="cs-CZ" dirty="0"/>
              <a:t>délkám. Ten je schopen zaznamenat obraz ve </a:t>
            </a:r>
            <a:r>
              <a:rPr lang="cs-CZ" dirty="0" smtClean="0"/>
              <a:t>třech </a:t>
            </a:r>
            <a:r>
              <a:rPr lang="cs-CZ" dirty="0"/>
              <a:t>spektrálních pásmech, které</a:t>
            </a:r>
          </a:p>
          <a:p>
            <a:r>
              <a:rPr lang="cs-CZ" dirty="0"/>
              <a:t>odpovídají </a:t>
            </a:r>
            <a:r>
              <a:rPr lang="cs-CZ" dirty="0" smtClean="0"/>
              <a:t>červené, </a:t>
            </a:r>
            <a:r>
              <a:rPr lang="cs-CZ" dirty="0"/>
              <a:t>zelené a blízké </a:t>
            </a:r>
            <a:r>
              <a:rPr lang="cs-CZ" dirty="0" smtClean="0"/>
              <a:t>infračervené </a:t>
            </a:r>
            <a:r>
              <a:rPr lang="cs-CZ" dirty="0"/>
              <a:t>oblasti </a:t>
            </a:r>
            <a:r>
              <a:rPr lang="cs-CZ" dirty="0" smtClean="0"/>
              <a:t>záření.</a:t>
            </a:r>
            <a:endParaRPr lang="cs-CZ" dirty="0"/>
          </a:p>
          <a:p>
            <a:r>
              <a:rPr lang="cs-CZ" dirty="0"/>
              <a:t>·  multispektrální letecké snímky;</a:t>
            </a:r>
          </a:p>
          <a:p>
            <a:r>
              <a:rPr lang="cs-CZ" dirty="0"/>
              <a:t>Klasické multispektrální snímky se </a:t>
            </a:r>
            <a:r>
              <a:rPr lang="cs-CZ" dirty="0" smtClean="0"/>
              <a:t>pořizují </a:t>
            </a:r>
            <a:r>
              <a:rPr lang="cs-CZ" dirty="0"/>
              <a:t>speciálními kamerami se </a:t>
            </a:r>
            <a:r>
              <a:rPr lang="cs-CZ" dirty="0" smtClean="0"/>
              <a:t>čtyřmi </a:t>
            </a:r>
            <a:r>
              <a:rPr lang="cs-CZ" dirty="0"/>
              <a:t>až šesti</a:t>
            </a:r>
          </a:p>
          <a:p>
            <a:r>
              <a:rPr lang="cs-CZ" dirty="0"/>
              <a:t>spektrálními pásmy, z nichž jedno zahrnuje oblast blízkého </a:t>
            </a:r>
            <a:r>
              <a:rPr lang="cs-CZ" dirty="0" smtClean="0"/>
              <a:t>infračerveného </a:t>
            </a:r>
            <a:r>
              <a:rPr lang="cs-CZ" dirty="0"/>
              <a:t>spektra.</a:t>
            </a:r>
          </a:p>
          <a:p>
            <a:r>
              <a:rPr lang="cs-CZ" dirty="0"/>
              <a:t>K lesnické interpretaci se používají (na rozdíl od snímku </a:t>
            </a:r>
            <a:r>
              <a:rPr lang="cs-CZ" dirty="0" err="1"/>
              <a:t>spektrozonálních</a:t>
            </a:r>
            <a:r>
              <a:rPr lang="cs-CZ" dirty="0"/>
              <a:t>) tzv.</a:t>
            </a:r>
          </a:p>
          <a:p>
            <a:r>
              <a:rPr lang="cs-CZ" dirty="0"/>
              <a:t>barevné syntézy jednotlivých spektrálních pásem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9624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Literární podklady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</a:t>
            </a:r>
            <a:r>
              <a:rPr lang="cs-CZ" dirty="0" smtClean="0"/>
              <a:t>základě </a:t>
            </a:r>
            <a:r>
              <a:rPr lang="cs-CZ" dirty="0"/>
              <a:t>analýzy literárních pramenu vztahujících k tomuto tématu je možno </a:t>
            </a:r>
            <a:r>
              <a:rPr lang="cs-CZ" dirty="0" smtClean="0"/>
              <a:t>vylišit:</a:t>
            </a:r>
            <a:endParaRPr lang="cs-CZ" dirty="0"/>
          </a:p>
          <a:p>
            <a:r>
              <a:rPr lang="cs-CZ" dirty="0" smtClean="0"/>
              <a:t>tři </a:t>
            </a:r>
            <a:r>
              <a:rPr lang="cs-CZ" dirty="0"/>
              <a:t>základní oblasti použití obrazových médií k danému </a:t>
            </a:r>
            <a:r>
              <a:rPr lang="cs-CZ" dirty="0" smtClean="0"/>
              <a:t>účelu:</a:t>
            </a:r>
            <a:endParaRPr lang="cs-CZ" dirty="0"/>
          </a:p>
          <a:p>
            <a:r>
              <a:rPr lang="cs-CZ" dirty="0"/>
              <a:t>·  mapování ploch bez lesních </a:t>
            </a:r>
            <a:r>
              <a:rPr lang="cs-CZ" dirty="0" smtClean="0"/>
              <a:t>dřevin </a:t>
            </a:r>
            <a:r>
              <a:rPr lang="cs-CZ" dirty="0"/>
              <a:t>a lesních porostu,</a:t>
            </a:r>
          </a:p>
          <a:p>
            <a:r>
              <a:rPr lang="cs-CZ" dirty="0"/>
              <a:t>·  mapování lesních porostu,</a:t>
            </a:r>
          </a:p>
          <a:p>
            <a:r>
              <a:rPr lang="cs-CZ" dirty="0"/>
              <a:t>·  hodnocení zdravotního stavu lesních </a:t>
            </a:r>
            <a:r>
              <a:rPr lang="cs-CZ" dirty="0" smtClean="0"/>
              <a:t>porostu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465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Základní filozofie nové metody </a:t>
            </a:r>
            <a:r>
              <a:rPr lang="cs-CZ" b="1" dirty="0" smtClean="0"/>
              <a:t>hospodářské </a:t>
            </a:r>
            <a:r>
              <a:rPr lang="cs-CZ" b="1" dirty="0"/>
              <a:t>úpravy </a:t>
            </a:r>
            <a:r>
              <a:rPr lang="cs-CZ" b="1" dirty="0" smtClean="0"/>
              <a:t>lesů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snížení </a:t>
            </a:r>
            <a:r>
              <a:rPr lang="cs-CZ" dirty="0"/>
              <a:t>nákladu nutných na </a:t>
            </a:r>
            <a:r>
              <a:rPr lang="cs-CZ" dirty="0" smtClean="0"/>
              <a:t>pořízení </a:t>
            </a:r>
            <a:r>
              <a:rPr lang="cs-CZ" dirty="0"/>
              <a:t>a vypracování plánu,</a:t>
            </a:r>
          </a:p>
          <a:p>
            <a:r>
              <a:rPr lang="cs-CZ" dirty="0"/>
              <a:t>b) minimalizace terénní práce kvalifikovaného </a:t>
            </a:r>
            <a:r>
              <a:rPr lang="cs-CZ" dirty="0" smtClean="0"/>
              <a:t>taxačního </a:t>
            </a:r>
            <a:r>
              <a:rPr lang="cs-CZ" dirty="0"/>
              <a:t>personálu na zarizovaném</a:t>
            </a:r>
          </a:p>
          <a:p>
            <a:r>
              <a:rPr lang="cs-CZ" dirty="0"/>
              <a:t>majetku,</a:t>
            </a:r>
          </a:p>
          <a:p>
            <a:r>
              <a:rPr lang="cs-CZ" dirty="0"/>
              <a:t>c) snaha po maximálním využití obrazových dat pomocí </a:t>
            </a:r>
            <a:r>
              <a:rPr lang="cs-CZ" dirty="0" smtClean="0"/>
              <a:t>počítačové </a:t>
            </a:r>
            <a:r>
              <a:rPr lang="cs-CZ" dirty="0"/>
              <a:t>analýzy obrazu,</a:t>
            </a:r>
          </a:p>
          <a:p>
            <a:r>
              <a:rPr lang="cs-CZ" dirty="0"/>
              <a:t>d) snaha po maximálním využití dat starého plánu,</a:t>
            </a:r>
          </a:p>
          <a:p>
            <a:r>
              <a:rPr lang="cs-CZ" dirty="0"/>
              <a:t>e) využití lokálních </a:t>
            </a:r>
            <a:r>
              <a:rPr lang="cs-CZ" dirty="0" smtClean="0"/>
              <a:t>růstových modelů </a:t>
            </a:r>
            <a:r>
              <a:rPr lang="cs-CZ" dirty="0"/>
              <a:t>zkonstruovaných </a:t>
            </a:r>
            <a:r>
              <a:rPr lang="cs-CZ" dirty="0" smtClean="0"/>
              <a:t>především </a:t>
            </a:r>
            <a:r>
              <a:rPr lang="cs-CZ" dirty="0"/>
              <a:t>nad daty </a:t>
            </a:r>
            <a:r>
              <a:rPr lang="cs-CZ" dirty="0" smtClean="0"/>
              <a:t>starších plánů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3360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Specifikace metodických </a:t>
            </a:r>
            <a:r>
              <a:rPr lang="cs-CZ" b="1" dirty="0" smtClean="0"/>
              <a:t>postupů </a:t>
            </a:r>
            <a:r>
              <a:rPr lang="cs-CZ" b="1" dirty="0"/>
              <a:t>nové metody </a:t>
            </a:r>
            <a:r>
              <a:rPr lang="cs-CZ" b="1" dirty="0" smtClean="0"/>
              <a:t>hospodářské úpravy lesů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druh </a:t>
            </a:r>
            <a:r>
              <a:rPr lang="cs-CZ" dirty="0"/>
              <a:t>použitého obrazového média, jeho rozlišení a doba </a:t>
            </a:r>
            <a:r>
              <a:rPr lang="cs-CZ" dirty="0" smtClean="0"/>
              <a:t>pořízení,</a:t>
            </a:r>
            <a:endParaRPr lang="cs-CZ" dirty="0"/>
          </a:p>
          <a:p>
            <a:r>
              <a:rPr lang="cs-CZ" dirty="0"/>
              <a:t>b) tvorba </a:t>
            </a:r>
            <a:r>
              <a:rPr lang="cs-CZ" dirty="0" err="1"/>
              <a:t>ortofotorektifikovaného</a:t>
            </a:r>
            <a:r>
              <a:rPr lang="cs-CZ" dirty="0"/>
              <a:t> snímku ve </a:t>
            </a:r>
            <a:r>
              <a:rPr lang="cs-CZ" dirty="0" smtClean="0"/>
              <a:t>vazbě </a:t>
            </a:r>
            <a:r>
              <a:rPr lang="cs-CZ" dirty="0"/>
              <a:t>na digitální model terénu (DMT),</a:t>
            </a:r>
          </a:p>
          <a:p>
            <a:r>
              <a:rPr lang="pl-PL" dirty="0"/>
              <a:t>c) vylišení hranic porostních skupin,</a:t>
            </a:r>
          </a:p>
          <a:p>
            <a:r>
              <a:rPr lang="cs-CZ" dirty="0"/>
              <a:t>d) klasifikace jednotlivých druhu </a:t>
            </a:r>
            <a:r>
              <a:rPr lang="cs-CZ" dirty="0" smtClean="0"/>
              <a:t>dřevin,</a:t>
            </a:r>
            <a:endParaRPr lang="cs-CZ" dirty="0"/>
          </a:p>
          <a:p>
            <a:r>
              <a:rPr lang="cs-CZ" dirty="0"/>
              <a:t>e) tvorba syntéz binárních obrazu jednotlivých druhu </a:t>
            </a:r>
            <a:r>
              <a:rPr lang="cs-CZ" dirty="0" smtClean="0"/>
              <a:t>dřevin, </a:t>
            </a:r>
            <a:r>
              <a:rPr lang="cs-CZ" dirty="0"/>
              <a:t>vylišení </a:t>
            </a:r>
            <a:r>
              <a:rPr lang="cs-CZ" dirty="0" smtClean="0"/>
              <a:t>směsí dřevin,</a:t>
            </a:r>
            <a:endParaRPr lang="cs-CZ" dirty="0"/>
          </a:p>
          <a:p>
            <a:r>
              <a:rPr lang="cs-CZ" dirty="0"/>
              <a:t>f) </a:t>
            </a:r>
            <a:r>
              <a:rPr lang="cs-CZ" dirty="0" smtClean="0"/>
              <a:t>zjišťování </a:t>
            </a:r>
            <a:r>
              <a:rPr lang="cs-CZ" dirty="0"/>
              <a:t>plošného zastoupení jednotlivých druhu a </a:t>
            </a:r>
            <a:r>
              <a:rPr lang="cs-CZ" dirty="0" smtClean="0"/>
              <a:t>směsí dřevin,</a:t>
            </a:r>
            <a:endParaRPr lang="cs-CZ" dirty="0"/>
          </a:p>
          <a:p>
            <a:r>
              <a:rPr lang="pl-PL" dirty="0"/>
              <a:t>g) hodnocení zápoje (hustoty) porostu,</a:t>
            </a:r>
          </a:p>
          <a:p>
            <a:r>
              <a:rPr lang="pl-PL" dirty="0"/>
              <a:t>h) stanovení poctu stromu na jednotku plochy.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9457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Podklady a vstupní materiály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definovaný lesní majetek</a:t>
            </a:r>
          </a:p>
          <a:p>
            <a:r>
              <a:rPr lang="cs-CZ" dirty="0" smtClean="0"/>
              <a:t>stávající lesní plán</a:t>
            </a:r>
          </a:p>
          <a:p>
            <a:r>
              <a:rPr lang="cs-CZ" dirty="0" smtClean="0"/>
              <a:t>údaje z OPRL</a:t>
            </a:r>
          </a:p>
          <a:p>
            <a:r>
              <a:rPr lang="cs-CZ" dirty="0" err="1" smtClean="0"/>
              <a:t>ortofotorektifikovaný</a:t>
            </a:r>
            <a:r>
              <a:rPr lang="cs-CZ" dirty="0" smtClean="0"/>
              <a:t> </a:t>
            </a:r>
            <a:r>
              <a:rPr lang="cs-CZ" dirty="0"/>
              <a:t>letecký snímek lesního </a:t>
            </a:r>
            <a:r>
              <a:rPr lang="cs-CZ" dirty="0" smtClean="0"/>
              <a:t>majetku</a:t>
            </a:r>
          </a:p>
          <a:p>
            <a:r>
              <a:rPr lang="cs-CZ" dirty="0" smtClean="0"/>
              <a:t>popis </a:t>
            </a:r>
            <a:r>
              <a:rPr lang="cs-CZ" dirty="0"/>
              <a:t>a interpretace jednotlivých druhu </a:t>
            </a:r>
            <a:r>
              <a:rPr lang="cs-CZ" dirty="0" smtClean="0"/>
              <a:t>dřevin </a:t>
            </a:r>
            <a:r>
              <a:rPr lang="cs-CZ" dirty="0"/>
              <a:t>na tzv. </a:t>
            </a:r>
            <a:r>
              <a:rPr lang="cs-CZ" dirty="0" smtClean="0"/>
              <a:t>kalibračních</a:t>
            </a:r>
            <a:endParaRPr lang="cs-CZ" dirty="0"/>
          </a:p>
          <a:p>
            <a:r>
              <a:rPr lang="cs-CZ" dirty="0"/>
              <a:t>plochách </a:t>
            </a:r>
            <a:r>
              <a:rPr lang="cs-CZ" dirty="0" smtClean="0"/>
              <a:t>(trénovačích </a:t>
            </a:r>
            <a:r>
              <a:rPr lang="cs-CZ" dirty="0"/>
              <a:t>množinách</a:t>
            </a:r>
            <a:r>
              <a:rPr lang="cs-CZ" dirty="0" smtClean="0"/>
              <a:t>)</a:t>
            </a:r>
          </a:p>
          <a:p>
            <a:r>
              <a:rPr lang="cs-CZ" dirty="0" smtClean="0"/>
              <a:t>tvorba </a:t>
            </a:r>
            <a:r>
              <a:rPr lang="cs-CZ" dirty="0"/>
              <a:t>lokálních </a:t>
            </a:r>
            <a:r>
              <a:rPr lang="cs-CZ" dirty="0" smtClean="0"/>
              <a:t>růstových modelů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7398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zpracování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rozdělení lesa</a:t>
            </a:r>
          </a:p>
          <a:p>
            <a:r>
              <a:rPr lang="cs-CZ" dirty="0" smtClean="0"/>
              <a:t>digitalizace </a:t>
            </a:r>
            <a:r>
              <a:rPr lang="cs-CZ" dirty="0"/>
              <a:t>(</a:t>
            </a:r>
            <a:r>
              <a:rPr lang="cs-CZ" dirty="0" err="1"/>
              <a:t>vektorizace</a:t>
            </a:r>
            <a:r>
              <a:rPr lang="cs-CZ" dirty="0"/>
              <a:t>) jiných (ploch mimo tzv. PUPFL) a </a:t>
            </a:r>
            <a:r>
              <a:rPr lang="cs-CZ" dirty="0" smtClean="0"/>
              <a:t>ostatních ploch</a:t>
            </a:r>
          </a:p>
          <a:p>
            <a:r>
              <a:rPr lang="cs-CZ" dirty="0" smtClean="0"/>
              <a:t>tvorba </a:t>
            </a:r>
            <a:r>
              <a:rPr lang="cs-CZ" dirty="0"/>
              <a:t>popisné </a:t>
            </a:r>
            <a:r>
              <a:rPr lang="cs-CZ" dirty="0" smtClean="0"/>
              <a:t>části LHP</a:t>
            </a:r>
          </a:p>
          <a:p>
            <a:r>
              <a:rPr lang="cs-CZ" dirty="0" smtClean="0"/>
              <a:t>tvorba mapových výstupů</a:t>
            </a:r>
          </a:p>
          <a:p>
            <a:r>
              <a:rPr lang="cs-CZ" dirty="0" smtClean="0"/>
              <a:t>nadstandartní výstupy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6565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Ověřování nové metody HÚL, přesnosti stanovení dat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charakteristika analyzovaného majetku</a:t>
            </a:r>
          </a:p>
          <a:p>
            <a:r>
              <a:rPr lang="cs-CZ" dirty="0" smtClean="0"/>
              <a:t>analyzovaný matriál</a:t>
            </a:r>
          </a:p>
          <a:p>
            <a:r>
              <a:rPr lang="cs-CZ" dirty="0" smtClean="0"/>
              <a:t>terénní měření</a:t>
            </a:r>
          </a:p>
          <a:p>
            <a:r>
              <a:rPr lang="cs-CZ" dirty="0" smtClean="0"/>
              <a:t>zpracování a výsledky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99797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Limitující faktory použití nové metody HÚL na konkrétním lesním majetku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Jaké jsou tedy limitující faktory, které mohou omezit použití této metody na </a:t>
            </a:r>
            <a:r>
              <a:rPr lang="cs-CZ" dirty="0" smtClean="0"/>
              <a:t>konkrétním lesním </a:t>
            </a:r>
            <a:r>
              <a:rPr lang="cs-CZ" dirty="0"/>
              <a:t>majetku? Jedná se </a:t>
            </a:r>
            <a:r>
              <a:rPr lang="cs-CZ" dirty="0" smtClean="0"/>
              <a:t>především </a:t>
            </a:r>
            <a:r>
              <a:rPr lang="cs-CZ" dirty="0"/>
              <a:t>o následující druhy:</a:t>
            </a:r>
          </a:p>
          <a:p>
            <a:r>
              <a:rPr lang="cs-CZ" dirty="0"/>
              <a:t>a) </a:t>
            </a:r>
            <a:r>
              <a:rPr lang="cs-CZ" dirty="0" smtClean="0"/>
              <a:t>značná </a:t>
            </a:r>
            <a:r>
              <a:rPr lang="cs-CZ" dirty="0"/>
              <a:t>diferenciace terénu,</a:t>
            </a:r>
          </a:p>
          <a:p>
            <a:r>
              <a:rPr lang="cs-CZ" dirty="0"/>
              <a:t>b) výrazná strukturní bohatost </a:t>
            </a:r>
            <a:r>
              <a:rPr lang="cs-CZ" dirty="0" smtClean="0"/>
              <a:t>porostu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5212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Ekonomické zhodnocení nové metody </a:t>
            </a:r>
            <a:r>
              <a:rPr lang="cs-CZ" dirty="0" smtClean="0"/>
              <a:t>hospodářské úpravy lesů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0939" y="1905000"/>
            <a:ext cx="5939910" cy="466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66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Možné metodické postupy snižování </a:t>
            </a:r>
            <a:r>
              <a:rPr lang="cs-CZ" b="1" dirty="0" smtClean="0"/>
              <a:t>nákladů </a:t>
            </a:r>
            <a:r>
              <a:rPr lang="cs-CZ" b="1" dirty="0"/>
              <a:t>na </a:t>
            </a:r>
            <a:r>
              <a:rPr lang="cs-CZ" b="1" dirty="0" smtClean="0"/>
              <a:t>pořizování a </a:t>
            </a:r>
            <a:r>
              <a:rPr lang="cs-CZ" b="1" dirty="0"/>
              <a:t>vypracování </a:t>
            </a:r>
            <a:r>
              <a:rPr lang="cs-CZ" b="1" dirty="0" smtClean="0"/>
              <a:t>plánů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Primární data obnovovaného plánu je možno získat v </a:t>
            </a:r>
            <a:r>
              <a:rPr lang="cs-CZ" dirty="0" smtClean="0"/>
              <a:t>určitých </a:t>
            </a:r>
            <a:r>
              <a:rPr lang="cs-CZ" dirty="0"/>
              <a:t>proporcích takto:</a:t>
            </a:r>
          </a:p>
          <a:p>
            <a:r>
              <a:rPr lang="cs-CZ" dirty="0"/>
              <a:t>a) z dat starého plánu </a:t>
            </a:r>
            <a:r>
              <a:rPr lang="cs-CZ" dirty="0" smtClean="0"/>
              <a:t>(předchozí, </a:t>
            </a:r>
            <a:r>
              <a:rPr lang="cs-CZ" dirty="0"/>
              <a:t>zpravidla 10 let starý plán),</a:t>
            </a:r>
          </a:p>
          <a:p>
            <a:r>
              <a:rPr lang="cs-CZ" dirty="0"/>
              <a:t>b) z dat starého plánu s nutným následným </a:t>
            </a:r>
            <a:r>
              <a:rPr lang="cs-CZ" dirty="0" smtClean="0"/>
              <a:t>doměřováním </a:t>
            </a:r>
            <a:r>
              <a:rPr lang="cs-CZ" dirty="0"/>
              <a:t>konkrétních </a:t>
            </a:r>
            <a:r>
              <a:rPr lang="cs-CZ" dirty="0" smtClean="0"/>
              <a:t>údajů </a:t>
            </a:r>
            <a:r>
              <a:rPr lang="cs-CZ" dirty="0"/>
              <a:t>v lese,</a:t>
            </a:r>
          </a:p>
          <a:p>
            <a:r>
              <a:rPr lang="cs-CZ" dirty="0"/>
              <a:t>c) pouze z dat obrazových médií (letecké, satelitní, fotografické, video a jiné </a:t>
            </a:r>
            <a:r>
              <a:rPr lang="cs-CZ" dirty="0" smtClean="0"/>
              <a:t>snímky)bez </a:t>
            </a:r>
            <a:r>
              <a:rPr lang="cs-CZ" dirty="0"/>
              <a:t>následného </a:t>
            </a:r>
            <a:r>
              <a:rPr lang="cs-CZ" dirty="0" smtClean="0"/>
              <a:t>doměřování údajů </a:t>
            </a:r>
            <a:r>
              <a:rPr lang="cs-CZ" dirty="0"/>
              <a:t>v lese,</a:t>
            </a:r>
          </a:p>
          <a:p>
            <a:r>
              <a:rPr lang="pt-BR" dirty="0"/>
              <a:t>d) kombinovane, tj. novou metodou HÚL.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702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Podstata </a:t>
            </a:r>
            <a:r>
              <a:rPr lang="cs-CZ" b="1" dirty="0" smtClean="0"/>
              <a:t>počítačové </a:t>
            </a:r>
            <a:r>
              <a:rPr lang="cs-CZ" b="1" dirty="0"/>
              <a:t>analýzy obrazu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stanovení a vyhodnocení polohopisu porostního detailu,</a:t>
            </a:r>
          </a:p>
          <a:p>
            <a:r>
              <a:rPr lang="cs-CZ" dirty="0"/>
              <a:t>b) posuzování prostorového </a:t>
            </a:r>
            <a:r>
              <a:rPr lang="cs-CZ" dirty="0" smtClean="0"/>
              <a:t>uspořádání </a:t>
            </a:r>
            <a:r>
              <a:rPr lang="cs-CZ" dirty="0"/>
              <a:t>lesa, zejména s ohledem na </a:t>
            </a:r>
            <a:r>
              <a:rPr lang="cs-CZ" dirty="0" smtClean="0"/>
              <a:t>zajištění </a:t>
            </a:r>
            <a:r>
              <a:rPr lang="cs-CZ" dirty="0"/>
              <a:t>porostu</a:t>
            </a:r>
          </a:p>
          <a:p>
            <a:r>
              <a:rPr lang="cs-CZ" dirty="0"/>
              <a:t>proti </a:t>
            </a:r>
            <a:r>
              <a:rPr lang="cs-CZ" dirty="0" smtClean="0"/>
              <a:t>vetřu </a:t>
            </a:r>
            <a:r>
              <a:rPr lang="cs-CZ" dirty="0"/>
              <a:t>a </a:t>
            </a:r>
            <a:r>
              <a:rPr lang="cs-CZ" dirty="0" smtClean="0"/>
              <a:t>oslunění,</a:t>
            </a:r>
            <a:endParaRPr lang="cs-CZ" dirty="0"/>
          </a:p>
          <a:p>
            <a:r>
              <a:rPr lang="cs-CZ" dirty="0"/>
              <a:t>c) </a:t>
            </a:r>
            <a:r>
              <a:rPr lang="cs-CZ" dirty="0" smtClean="0"/>
              <a:t>řešení </a:t>
            </a:r>
            <a:r>
              <a:rPr lang="cs-CZ" dirty="0"/>
              <a:t>prostorového </a:t>
            </a:r>
            <a:r>
              <a:rPr lang="cs-CZ" dirty="0" smtClean="0"/>
              <a:t>rozdělení </a:t>
            </a:r>
            <a:r>
              <a:rPr lang="cs-CZ" dirty="0"/>
              <a:t>lesa z velkého do malého,</a:t>
            </a:r>
          </a:p>
          <a:p>
            <a:r>
              <a:rPr lang="cs-CZ" dirty="0"/>
              <a:t>d) posouzení dosavadního </a:t>
            </a:r>
            <a:r>
              <a:rPr lang="cs-CZ" dirty="0" smtClean="0"/>
              <a:t>způsobu hospodaření </a:t>
            </a:r>
            <a:r>
              <a:rPr lang="cs-CZ" dirty="0"/>
              <a:t>zejména s ohledem na porostní obnovu,</a:t>
            </a:r>
          </a:p>
          <a:p>
            <a:r>
              <a:rPr lang="cs-CZ" dirty="0"/>
              <a:t>e) </a:t>
            </a:r>
            <a:r>
              <a:rPr lang="cs-CZ" dirty="0" smtClean="0"/>
              <a:t>příprava pochůzek </a:t>
            </a:r>
            <a:r>
              <a:rPr lang="cs-CZ" dirty="0"/>
              <a:t>konaných za </a:t>
            </a:r>
            <a:r>
              <a:rPr lang="cs-CZ" dirty="0" smtClean="0"/>
              <a:t>účelem </a:t>
            </a:r>
            <a:r>
              <a:rPr lang="cs-CZ" dirty="0"/>
              <a:t>popisu porostu a </a:t>
            </a:r>
            <a:r>
              <a:rPr lang="cs-CZ" dirty="0" smtClean="0"/>
              <a:t>vyšetření </a:t>
            </a:r>
            <a:r>
              <a:rPr lang="cs-CZ" dirty="0"/>
              <a:t>podkladu pro</a:t>
            </a:r>
          </a:p>
          <a:p>
            <a:r>
              <a:rPr lang="cs-CZ" dirty="0"/>
              <a:t>provozní plánování,</a:t>
            </a:r>
          </a:p>
          <a:p>
            <a:r>
              <a:rPr lang="cs-CZ" dirty="0"/>
              <a:t>f) orientace v terénu,</a:t>
            </a:r>
          </a:p>
          <a:p>
            <a:r>
              <a:rPr lang="pl-PL" dirty="0"/>
              <a:t>g) posouzení nekterých prvku popisu porostu,</a:t>
            </a:r>
          </a:p>
          <a:p>
            <a:r>
              <a:rPr lang="cs-CZ" dirty="0"/>
              <a:t>h) rámcové i podrobné </a:t>
            </a:r>
            <a:r>
              <a:rPr lang="cs-CZ" dirty="0" smtClean="0"/>
              <a:t>hospodářské </a:t>
            </a:r>
            <a:r>
              <a:rPr lang="cs-CZ" dirty="0"/>
              <a:t>plánování,</a:t>
            </a:r>
          </a:p>
          <a:p>
            <a:r>
              <a:rPr lang="cs-CZ" dirty="0"/>
              <a:t>i) </a:t>
            </a:r>
            <a:r>
              <a:rPr lang="cs-CZ" dirty="0" smtClean="0"/>
              <a:t>zjišťování </a:t>
            </a:r>
            <a:r>
              <a:rPr lang="cs-CZ" dirty="0"/>
              <a:t>porostních zásob, zejména </a:t>
            </a:r>
            <a:r>
              <a:rPr lang="cs-CZ" dirty="0" smtClean="0"/>
              <a:t>při </a:t>
            </a:r>
            <a:r>
              <a:rPr lang="cs-CZ" dirty="0"/>
              <a:t>aplikaci statistických metod.</a:t>
            </a:r>
          </a:p>
        </p:txBody>
      </p:sp>
    </p:spTree>
    <p:extLst>
      <p:ext uri="{BB962C8B-B14F-4D97-AF65-F5344CB8AC3E}">
        <p14:creationId xmlns:p14="http://schemas.microsoft.com/office/powerpoint/2010/main" val="1953601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Počítačová </a:t>
            </a:r>
            <a:r>
              <a:rPr lang="cs-CZ" b="1" dirty="0"/>
              <a:t>analýza obrazu po metodické stránce (ve </a:t>
            </a:r>
            <a:r>
              <a:rPr lang="cs-CZ" b="1" dirty="0" smtClean="0"/>
              <a:t>vztahu k </a:t>
            </a:r>
            <a:r>
              <a:rPr lang="cs-CZ" b="1" dirty="0"/>
              <a:t>problematice DPZ)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Korekce</a:t>
            </a:r>
          </a:p>
          <a:p>
            <a:r>
              <a:rPr lang="cs-CZ" dirty="0" smtClean="0"/>
              <a:t>2. Vylepšování – zvýrazňování</a:t>
            </a:r>
          </a:p>
          <a:p>
            <a:r>
              <a:rPr lang="cs-CZ" dirty="0" smtClean="0"/>
              <a:t>3. Transformace</a:t>
            </a:r>
          </a:p>
          <a:p>
            <a:r>
              <a:rPr lang="cs-CZ" dirty="0" smtClean="0"/>
              <a:t>4. Klasifikace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57742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Analýza obrazu </a:t>
            </a:r>
            <a:r>
              <a:rPr lang="cs-CZ" b="1" dirty="0" smtClean="0"/>
              <a:t>softwarově </a:t>
            </a:r>
            <a:r>
              <a:rPr lang="cs-CZ" b="1" dirty="0"/>
              <a:t>(ve vztahu k problematice DPZ)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EASI/PACE,</a:t>
            </a:r>
          </a:p>
          <a:p>
            <a:r>
              <a:rPr lang="cs-CZ" dirty="0" smtClean="0"/>
              <a:t>ER </a:t>
            </a:r>
            <a:r>
              <a:rPr lang="cs-CZ" dirty="0"/>
              <a:t>MAPPER ,</a:t>
            </a:r>
          </a:p>
          <a:p>
            <a:r>
              <a:rPr lang="cs-CZ" dirty="0" smtClean="0"/>
              <a:t>ERDAS </a:t>
            </a:r>
            <a:r>
              <a:rPr lang="cs-CZ" dirty="0"/>
              <a:t>IMAGINE.</a:t>
            </a:r>
          </a:p>
          <a:p>
            <a:r>
              <a:rPr lang="cs-CZ" dirty="0"/>
              <a:t>Problematika analýzy obrazu je </a:t>
            </a:r>
            <a:r>
              <a:rPr lang="cs-CZ" dirty="0" smtClean="0"/>
              <a:t>řešena </a:t>
            </a:r>
            <a:r>
              <a:rPr lang="cs-CZ" dirty="0"/>
              <a:t>i v tzv. GIS </a:t>
            </a:r>
            <a:r>
              <a:rPr lang="cs-CZ" dirty="0" smtClean="0"/>
              <a:t>prostředích, </a:t>
            </a:r>
            <a:r>
              <a:rPr lang="cs-CZ" dirty="0"/>
              <a:t>jako jejich </a:t>
            </a:r>
            <a:r>
              <a:rPr lang="cs-CZ" dirty="0" smtClean="0"/>
              <a:t>součást:</a:t>
            </a:r>
            <a:endParaRPr lang="cs-CZ" dirty="0"/>
          </a:p>
          <a:p>
            <a:r>
              <a:rPr lang="cs-CZ" dirty="0" smtClean="0"/>
              <a:t>IDRISI</a:t>
            </a:r>
            <a:r>
              <a:rPr lang="cs-CZ" dirty="0"/>
              <a:t>,</a:t>
            </a:r>
          </a:p>
          <a:p>
            <a:r>
              <a:rPr lang="cs-CZ" dirty="0" smtClean="0"/>
              <a:t>MGE </a:t>
            </a:r>
            <a:r>
              <a:rPr lang="cs-CZ" dirty="0" err="1"/>
              <a:t>Intergraph</a:t>
            </a:r>
            <a:r>
              <a:rPr lang="cs-CZ" dirty="0"/>
              <a:t>,</a:t>
            </a:r>
          </a:p>
          <a:p>
            <a:r>
              <a:rPr lang="cs-CZ" dirty="0" err="1" smtClean="0"/>
              <a:t>TopoL</a:t>
            </a:r>
            <a:endParaRPr lang="cs-CZ" dirty="0" smtClean="0"/>
          </a:p>
          <a:p>
            <a:r>
              <a:rPr lang="cs-CZ" dirty="0"/>
              <a:t>ERDAS IMAGINE a </a:t>
            </a:r>
            <a:r>
              <a:rPr lang="cs-CZ" dirty="0" smtClean="0"/>
              <a:t>ARC/INFO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3430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Základní pojmy </a:t>
            </a:r>
            <a:r>
              <a:rPr lang="cs-CZ" dirty="0" smtClean="0"/>
              <a:t>počítačové </a:t>
            </a:r>
            <a:r>
              <a:rPr lang="cs-CZ" dirty="0"/>
              <a:t>analýzy obrazu (ve </a:t>
            </a:r>
            <a:r>
              <a:rPr lang="cs-CZ" dirty="0" smtClean="0"/>
              <a:t>vztahu k </a:t>
            </a:r>
            <a:r>
              <a:rPr lang="cs-CZ" dirty="0"/>
              <a:t>prezentované </a:t>
            </a:r>
            <a:r>
              <a:rPr lang="cs-CZ" dirty="0" smtClean="0"/>
              <a:t>metodě </a:t>
            </a:r>
            <a:r>
              <a:rPr lang="cs-CZ" dirty="0"/>
              <a:t>HÚL)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Analýza </a:t>
            </a:r>
            <a:r>
              <a:rPr lang="cs-CZ" b="1" dirty="0" smtClean="0"/>
              <a:t>obrazu</a:t>
            </a:r>
          </a:p>
          <a:p>
            <a:r>
              <a:rPr lang="cs-CZ" b="1" dirty="0" smtClean="0"/>
              <a:t>Pixel</a:t>
            </a:r>
          </a:p>
          <a:p>
            <a:r>
              <a:rPr lang="cs-CZ" b="1" dirty="0"/>
              <a:t>Barevné </a:t>
            </a:r>
            <a:r>
              <a:rPr lang="cs-CZ" b="1" dirty="0" smtClean="0"/>
              <a:t>obrazy</a:t>
            </a:r>
          </a:p>
          <a:p>
            <a:r>
              <a:rPr lang="cs-CZ" b="1" dirty="0"/>
              <a:t>Šedé </a:t>
            </a:r>
            <a:r>
              <a:rPr lang="cs-CZ" b="1" dirty="0" smtClean="0"/>
              <a:t>obrazy</a:t>
            </a:r>
          </a:p>
          <a:p>
            <a:r>
              <a:rPr lang="cs-CZ" b="1" dirty="0"/>
              <a:t>Binární </a:t>
            </a:r>
            <a:r>
              <a:rPr lang="cs-CZ" b="1" dirty="0" smtClean="0"/>
              <a:t>obrazy</a:t>
            </a:r>
          </a:p>
          <a:p>
            <a:r>
              <a:rPr lang="cs-CZ" b="1" dirty="0" err="1" smtClean="0"/>
              <a:t>Prahování</a:t>
            </a:r>
            <a:endParaRPr lang="cs-CZ" b="1" dirty="0" smtClean="0"/>
          </a:p>
          <a:p>
            <a:r>
              <a:rPr lang="cs-CZ" b="1" dirty="0"/>
              <a:t>Hloubka obrazu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46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Základní typy morfologických operací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Eroze</a:t>
            </a:r>
          </a:p>
          <a:p>
            <a:r>
              <a:rPr lang="cs-CZ" b="1" dirty="0" smtClean="0"/>
              <a:t>Dilatace</a:t>
            </a:r>
          </a:p>
          <a:p>
            <a:r>
              <a:rPr lang="cs-CZ" b="1" dirty="0" smtClean="0"/>
              <a:t>Otevření</a:t>
            </a:r>
          </a:p>
          <a:p>
            <a:r>
              <a:rPr lang="cs-CZ" b="1" dirty="0" smtClean="0"/>
              <a:t>Uzavření</a:t>
            </a:r>
          </a:p>
          <a:p>
            <a:r>
              <a:rPr lang="cs-CZ" b="1" dirty="0" err="1"/>
              <a:t>Homotopické</a:t>
            </a:r>
            <a:r>
              <a:rPr lang="cs-CZ" b="1" dirty="0"/>
              <a:t> </a:t>
            </a:r>
            <a:r>
              <a:rPr lang="cs-CZ" b="1" dirty="0" smtClean="0"/>
              <a:t>transformace</a:t>
            </a:r>
          </a:p>
          <a:p>
            <a:r>
              <a:rPr lang="cs-CZ" b="1" dirty="0" smtClean="0"/>
              <a:t>Vyčištění</a:t>
            </a:r>
          </a:p>
          <a:p>
            <a:r>
              <a:rPr lang="cs-CZ" b="1" dirty="0" smtClean="0"/>
              <a:t>Vyplnění děr</a:t>
            </a:r>
          </a:p>
          <a:p>
            <a:r>
              <a:rPr lang="cs-CZ" b="1" dirty="0"/>
              <a:t>Strukturní elementy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1708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Obecný postup zpracování obrazu </a:t>
            </a:r>
            <a:r>
              <a:rPr lang="cs-CZ" b="1" dirty="0" smtClean="0"/>
              <a:t>počítačovou </a:t>
            </a:r>
            <a:r>
              <a:rPr lang="cs-CZ" b="1" dirty="0"/>
              <a:t>analýzou obrazu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Základní etapy zpracování obrazu </a:t>
            </a:r>
            <a:r>
              <a:rPr lang="cs-CZ" dirty="0" smtClean="0"/>
              <a:t>počítačovou </a:t>
            </a:r>
            <a:r>
              <a:rPr lang="cs-CZ" dirty="0"/>
              <a:t>analýzou jsou tyto:</a:t>
            </a:r>
          </a:p>
          <a:p>
            <a:r>
              <a:rPr lang="pt-BR" dirty="0"/>
              <a:t>a) </a:t>
            </a:r>
            <a:r>
              <a:rPr lang="pt-BR" dirty="0" smtClean="0"/>
              <a:t>p</a:t>
            </a:r>
            <a:r>
              <a:rPr lang="cs-CZ" dirty="0" smtClean="0"/>
              <a:t>ř</a:t>
            </a:r>
            <a:r>
              <a:rPr lang="pt-BR" dirty="0" smtClean="0"/>
              <a:t>íprava </a:t>
            </a:r>
            <a:r>
              <a:rPr lang="pt-BR" dirty="0"/>
              <a:t>a snímání objektu</a:t>
            </a:r>
          </a:p>
          <a:p>
            <a:r>
              <a:rPr lang="pt-BR" dirty="0"/>
              <a:t>·  </a:t>
            </a:r>
            <a:r>
              <a:rPr lang="pt-BR" dirty="0" smtClean="0"/>
              <a:t>p</a:t>
            </a:r>
            <a:r>
              <a:rPr lang="cs-CZ" dirty="0" smtClean="0"/>
              <a:t>ř</a:t>
            </a:r>
            <a:r>
              <a:rPr lang="pt-BR" dirty="0" smtClean="0"/>
              <a:t>íprava </a:t>
            </a:r>
            <a:r>
              <a:rPr lang="pt-BR" dirty="0"/>
              <a:t>objektu na snímání a merení,</a:t>
            </a:r>
          </a:p>
          <a:p>
            <a:r>
              <a:rPr lang="cs-CZ" dirty="0"/>
              <a:t>·  snímání (digitalizace) objektu.</a:t>
            </a:r>
          </a:p>
          <a:p>
            <a:r>
              <a:rPr lang="cs-CZ" dirty="0"/>
              <a:t>b) </a:t>
            </a:r>
            <a:r>
              <a:rPr lang="cs-CZ" dirty="0" smtClean="0"/>
              <a:t>měření </a:t>
            </a:r>
            <a:r>
              <a:rPr lang="cs-CZ" dirty="0"/>
              <a:t>objektu</a:t>
            </a:r>
          </a:p>
          <a:p>
            <a:r>
              <a:rPr lang="cs-CZ" dirty="0"/>
              <a:t>·  kalibrace,</a:t>
            </a:r>
          </a:p>
          <a:p>
            <a:r>
              <a:rPr lang="cs-CZ" dirty="0"/>
              <a:t>·  </a:t>
            </a:r>
            <a:r>
              <a:rPr lang="cs-CZ" dirty="0" err="1"/>
              <a:t>prahování</a:t>
            </a:r>
            <a:r>
              <a:rPr lang="cs-CZ" dirty="0"/>
              <a:t> barvy – </a:t>
            </a:r>
            <a:r>
              <a:rPr lang="cs-CZ" dirty="0" smtClean="0"/>
              <a:t>předběžné určení měřených </a:t>
            </a:r>
            <a:r>
              <a:rPr lang="cs-CZ" dirty="0"/>
              <a:t>struktur,</a:t>
            </a:r>
          </a:p>
          <a:p>
            <a:r>
              <a:rPr lang="cs-CZ" dirty="0"/>
              <a:t>·  digitální </a:t>
            </a:r>
            <a:r>
              <a:rPr lang="cs-CZ" dirty="0" smtClean="0"/>
              <a:t>čištění měřené </a:t>
            </a:r>
            <a:r>
              <a:rPr lang="cs-CZ" dirty="0"/>
              <a:t>struktury – její definitivní </a:t>
            </a:r>
            <a:r>
              <a:rPr lang="cs-CZ" dirty="0" smtClean="0"/>
              <a:t>určení,</a:t>
            </a:r>
            <a:endParaRPr lang="cs-CZ" dirty="0"/>
          </a:p>
          <a:p>
            <a:r>
              <a:rPr lang="cs-CZ" dirty="0"/>
              <a:t>·  vlastní </a:t>
            </a:r>
            <a:r>
              <a:rPr lang="cs-CZ" dirty="0" smtClean="0"/>
              <a:t>měření potřebných veličin.</a:t>
            </a:r>
            <a:endParaRPr lang="cs-CZ" dirty="0"/>
          </a:p>
          <a:p>
            <a:r>
              <a:rPr lang="cs-CZ" dirty="0"/>
              <a:t>c) zápis výsledku, výstup</a:t>
            </a:r>
          </a:p>
        </p:txBody>
      </p:sp>
    </p:spTree>
    <p:extLst>
      <p:ext uri="{BB962C8B-B14F-4D97-AF65-F5344CB8AC3E}">
        <p14:creationId xmlns:p14="http://schemas.microsoft.com/office/powerpoint/2010/main" val="3154287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Počítačová </a:t>
            </a:r>
            <a:r>
              <a:rPr lang="cs-CZ" dirty="0"/>
              <a:t>analýza obrazu </a:t>
            </a:r>
            <a:r>
              <a:rPr lang="cs-CZ" dirty="0" smtClean="0"/>
              <a:t>uplatňovaná </a:t>
            </a:r>
            <a:r>
              <a:rPr lang="cs-CZ" dirty="0"/>
              <a:t>v nové </a:t>
            </a:r>
            <a:r>
              <a:rPr lang="cs-CZ" dirty="0" smtClean="0"/>
              <a:t>metodě </a:t>
            </a:r>
            <a:r>
              <a:rPr lang="cs-CZ" dirty="0"/>
              <a:t>HÚL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5453" y="2439731"/>
            <a:ext cx="8915400" cy="320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475063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</TotalTime>
  <Words>1109</Words>
  <Application>Microsoft Office PowerPoint</Application>
  <PresentationFormat>Širokoúhlá obrazovka</PresentationFormat>
  <Paragraphs>149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MyriadPro-Regular</vt:lpstr>
      <vt:lpstr>Wingdings 3</vt:lpstr>
      <vt:lpstr>Stébla</vt:lpstr>
      <vt:lpstr>Technologie zpracování LHP na základě počítačové analýzy obrazu</vt:lpstr>
      <vt:lpstr>Možné metodické postupy snižování nákladů na pořizování a vypracování plánů</vt:lpstr>
      <vt:lpstr>Podstata počítačové analýzy obrazu</vt:lpstr>
      <vt:lpstr>Počítačová analýza obrazu po metodické stránce (ve vztahu k problematice DPZ)</vt:lpstr>
      <vt:lpstr>Analýza obrazu softwarově (ve vztahu k problematice DPZ)</vt:lpstr>
      <vt:lpstr>Základní pojmy počítačové analýzy obrazu (ve vztahu k prezentované metodě HÚL)</vt:lpstr>
      <vt:lpstr>Základní typy morfologických operací</vt:lpstr>
      <vt:lpstr>Obecný postup zpracování obrazu počítačovou analýzou obrazu</vt:lpstr>
      <vt:lpstr>Počítačová analýza obrazu uplatňovaná v nové metodě HÚL</vt:lpstr>
      <vt:lpstr>Snímací zařízení</vt:lpstr>
      <vt:lpstr>Vstupní media</vt:lpstr>
      <vt:lpstr>Literární podklady</vt:lpstr>
      <vt:lpstr>Základní filozofie nové metody hospodářské úpravy lesů</vt:lpstr>
      <vt:lpstr>Specifikace metodických postupů nové metody hospodářské úpravy lesů</vt:lpstr>
      <vt:lpstr>Podklady a vstupní materiály</vt:lpstr>
      <vt:lpstr>Způsob zpracování</vt:lpstr>
      <vt:lpstr>Ověřování nové metody HÚL, přesnosti stanovení dat</vt:lpstr>
      <vt:lpstr>Limitující faktory použití nové metody HÚL na konkrétním lesním majetku</vt:lpstr>
      <vt:lpstr>Ekonomické zhodnocení nové metody hospodářské úpravy lesů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Zdeněk Vala</dc:creator>
  <cp:lastModifiedBy>Zdeněk Vala</cp:lastModifiedBy>
  <cp:revision>12</cp:revision>
  <dcterms:created xsi:type="dcterms:W3CDTF">2015-02-23T14:38:06Z</dcterms:created>
  <dcterms:modified xsi:type="dcterms:W3CDTF">2015-02-25T13:35:51Z</dcterms:modified>
</cp:coreProperties>
</file>