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75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762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801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6086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607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0640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6126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8084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42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613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26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546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993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31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19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71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653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25. 2. 2015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300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Prof. Ing. Jaroslav Simon, CSc.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6285" y="629352"/>
            <a:ext cx="5771429" cy="1266667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285999" y="55172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i="1" dirty="0">
                <a:latin typeface="Calibri,Italic"/>
                <a:ea typeface="Calibri" panose="020F0502020204030204" pitchFamily="34" charset="0"/>
                <a:cs typeface="Calibri,Italic"/>
              </a:rPr>
              <a:t>Vzdělávání v lesnických disciplínách (CZ.1.07/1.3.00/19.0004)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206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 </a:t>
            </a:r>
            <a:r>
              <a:rPr lang="cs-CZ" b="1" dirty="0" smtClean="0"/>
              <a:t>1. </a:t>
            </a:r>
            <a:r>
              <a:rPr lang="cs-CZ" b="1" dirty="0" err="1" smtClean="0"/>
              <a:t>Lesopolitické</a:t>
            </a:r>
            <a:r>
              <a:rPr lang="cs-CZ" b="1" dirty="0" smtClean="0"/>
              <a:t> </a:t>
            </a:r>
            <a:r>
              <a:rPr lang="cs-CZ" b="1" dirty="0"/>
              <a:t>zásady ES ve vztahu k HÚL</a:t>
            </a:r>
            <a:endParaRPr lang="cs-CZ" dirty="0"/>
          </a:p>
          <a:p>
            <a:r>
              <a:rPr lang="cs-CZ" dirty="0"/>
              <a:t>Evropský kontinent - 215 mil ha lesa (cca 30 % plochy), EU - 130 mil ha (36 %), cca 87 mil ha jsou lesy hospodářsky využitelné. EU - 65 % soukromé vlastnictví lesů.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1.1  Společný strategický cíl EU</a:t>
            </a:r>
            <a:endParaRPr lang="cs-CZ" dirty="0"/>
          </a:p>
          <a:p>
            <a:r>
              <a:rPr lang="cs-CZ" dirty="0"/>
              <a:t>-  podporovat princip trvalé udržitelnosti v politice jednotlivých zemí.</a:t>
            </a:r>
          </a:p>
          <a:p>
            <a:r>
              <a:rPr lang="cs-CZ" dirty="0"/>
              <a:t>V EU se nepočítá s komplexní společnou lesnickou politikou.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1.2  Princip subsidiarity </a:t>
            </a:r>
            <a:r>
              <a:rPr lang="cs-CZ" dirty="0"/>
              <a:t>- členské země jsou </a:t>
            </a:r>
            <a:r>
              <a:rPr lang="cs-CZ" dirty="0" err="1"/>
              <a:t>zodpovědny</a:t>
            </a:r>
            <a:r>
              <a:rPr lang="cs-CZ" dirty="0"/>
              <a:t> za vypracování a uskutečňování národních lesnických programů a plánů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809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  Trvalá udržitelnost</a:t>
            </a:r>
            <a:r>
              <a:rPr lang="cs-CZ" dirty="0"/>
              <a:t> (</a:t>
            </a:r>
            <a:r>
              <a:rPr lang="cs-CZ" dirty="0" err="1"/>
              <a:t>def</a:t>
            </a:r>
            <a:r>
              <a:rPr lang="cs-CZ" dirty="0"/>
              <a:t>. r. 1993, ministerská konference) - "spravování a využívání lesů a lesní půdy způsobem a v rozsahu, který zachovává jejich biodiverzitu, produktivitu, regenerační schopnost, vitalitu a schopnost plnit v současné době i v budoucnosti  příslušné ekologické, ekonomické a společenské funkce, a to na místní, národní a celosvětové úrovni, a který nepoškozuje ostatní ekosystémy". </a:t>
            </a:r>
          </a:p>
          <a:p>
            <a:endParaRPr lang="cs-CZ" dirty="0"/>
          </a:p>
          <a:p>
            <a:r>
              <a:rPr lang="cs-CZ" b="1" dirty="0"/>
              <a:t>1.4  Implementace práva ES</a:t>
            </a:r>
            <a:r>
              <a:rPr lang="cs-CZ" dirty="0"/>
              <a:t> </a:t>
            </a:r>
          </a:p>
          <a:p>
            <a:r>
              <a:rPr lang="cs-CZ" dirty="0"/>
              <a:t>-  sekundární prameny práva - výhradně formou směrnic (směrnice je závazná pro každý stát, kterému je určena, pokud jde o výsledek, jehož má být dosaženo, přičemž volba forem a prostředků se ponechává vnitrostátním orgánům).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062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/>
              <a:t>Směrnice (ve vztahu k HÚL)</a:t>
            </a:r>
            <a:r>
              <a:rPr lang="cs-CZ" dirty="0"/>
              <a:t> </a:t>
            </a:r>
          </a:p>
          <a:p>
            <a:r>
              <a:rPr lang="cs-CZ" dirty="0"/>
              <a:t>-  </a:t>
            </a:r>
            <a:r>
              <a:rPr lang="cs-CZ" u="sng" dirty="0"/>
              <a:t>nařízení Rady č. 1257/1999</a:t>
            </a:r>
            <a:r>
              <a:rPr lang="cs-CZ" dirty="0"/>
              <a:t> - podpora rozvoje venkova  národní programy na zalesňování zemědělských pozemků (podpora), </a:t>
            </a:r>
          </a:p>
          <a:p>
            <a:r>
              <a:rPr lang="cs-CZ" dirty="0"/>
              <a:t>-  </a:t>
            </a:r>
            <a:r>
              <a:rPr lang="cs-CZ" u="sng" dirty="0"/>
              <a:t>směrnice 2158/92</a:t>
            </a:r>
            <a:r>
              <a:rPr lang="cs-CZ" dirty="0"/>
              <a:t> - požáry - ČR oblast s nízkým stupněm rizika (bez podpory) </a:t>
            </a:r>
          </a:p>
          <a:p>
            <a:r>
              <a:rPr lang="cs-CZ" dirty="0"/>
              <a:t>-  </a:t>
            </a:r>
            <a:r>
              <a:rPr lang="cs-CZ" u="sng" dirty="0"/>
              <a:t>ICP FOREST </a:t>
            </a:r>
            <a:r>
              <a:rPr lang="cs-CZ" dirty="0"/>
              <a:t>- imise - monitoring VÚLHM, </a:t>
            </a:r>
          </a:p>
          <a:p>
            <a:r>
              <a:rPr lang="cs-CZ" dirty="0"/>
              <a:t>-  </a:t>
            </a:r>
            <a:r>
              <a:rPr lang="cs-CZ" u="sng" dirty="0"/>
              <a:t>směrnice 79/409/EHS </a:t>
            </a:r>
            <a:r>
              <a:rPr lang="cs-CZ" dirty="0"/>
              <a:t>- o ochraně volně žijících ptáků, </a:t>
            </a:r>
          </a:p>
          <a:p>
            <a:r>
              <a:rPr lang="cs-CZ" dirty="0"/>
              <a:t>-  </a:t>
            </a:r>
            <a:r>
              <a:rPr lang="cs-CZ" u="sng" dirty="0"/>
              <a:t>směrnice 92/43/EHS </a:t>
            </a:r>
            <a:r>
              <a:rPr lang="cs-CZ" dirty="0"/>
              <a:t>- o ochraně stanovišť </a:t>
            </a:r>
          </a:p>
          <a:p>
            <a:r>
              <a:rPr lang="cs-CZ" dirty="0"/>
              <a:t>-  NATURA 2000 </a:t>
            </a:r>
          </a:p>
          <a:p>
            <a:r>
              <a:rPr lang="cs-CZ" dirty="0"/>
              <a:t>-  ke dni vstupu - ČR povinna předat seznam lokalit (do 3 let vybere EK), do 6 let je povinnost státu vyhlásit, omezení hospodaření (strategie managementu), </a:t>
            </a:r>
          </a:p>
          <a:p>
            <a:r>
              <a:rPr lang="cs-CZ" dirty="0"/>
              <a:t>-  certifikace - rada PEFC ((Pan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Forest</a:t>
            </a:r>
            <a:r>
              <a:rPr lang="cs-CZ" dirty="0"/>
              <a:t> </a:t>
            </a:r>
            <a:r>
              <a:rPr lang="cs-CZ" dirty="0" err="1"/>
              <a:t>Certification</a:t>
            </a:r>
            <a:r>
              <a:rPr lang="cs-CZ" dirty="0"/>
              <a:t> </a:t>
            </a:r>
            <a:r>
              <a:rPr lang="cs-CZ" dirty="0" err="1"/>
              <a:t>Council</a:t>
            </a:r>
            <a:r>
              <a:rPr lang="cs-CZ" dirty="0"/>
              <a:t>) - požadavek trvale udržitelné hospodaření. </a:t>
            </a:r>
          </a:p>
          <a:p>
            <a:r>
              <a:rPr lang="cs-CZ" dirty="0"/>
              <a:t>Naplnění zásad směrnic je podmínka využití strukturálních fondů EU (příprava kvalitních projektů, střední vlastníci, expertní skupiny ÚHÚL).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492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b="1" dirty="0"/>
              <a:t>Věda a výzkum</a:t>
            </a:r>
            <a:r>
              <a:rPr lang="cs-CZ" dirty="0"/>
              <a:t> </a:t>
            </a:r>
          </a:p>
          <a:p>
            <a:r>
              <a:rPr lang="cs-CZ" dirty="0"/>
              <a:t>-  6 RP EU - hlavní linie trvale udržitelného hospodaření </a:t>
            </a:r>
          </a:p>
          <a:p>
            <a:r>
              <a:rPr lang="cs-CZ" dirty="0"/>
              <a:t>-  vytvoření konkurenceschopnosti znalostní ekonomiky do r. 2010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6846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32500" lnSpcReduction="20000"/>
          </a:bodyPr>
          <a:lstStyle/>
          <a:p>
            <a:r>
              <a:rPr lang="cs-CZ" b="1" dirty="0"/>
              <a:t>Aktivity ČR ve vztahu k integraci do ES</a:t>
            </a:r>
            <a:r>
              <a:rPr lang="cs-CZ" dirty="0"/>
              <a:t> </a:t>
            </a:r>
          </a:p>
          <a:p>
            <a:r>
              <a:rPr lang="cs-CZ" dirty="0"/>
              <a:t>  </a:t>
            </a:r>
          </a:p>
          <a:p>
            <a:r>
              <a:rPr lang="cs-CZ" b="1" dirty="0"/>
              <a:t>3.1  Legislativní oblast</a:t>
            </a:r>
            <a:r>
              <a:rPr lang="cs-CZ" dirty="0"/>
              <a:t> </a:t>
            </a:r>
          </a:p>
          <a:p>
            <a:r>
              <a:rPr lang="cs-CZ" dirty="0"/>
              <a:t>-  usnesení vlády ČR č. 666 ze dne 3. července 2000 „Konkretizace cílů a úkolů vyplývajících ze Státní politiky životního prostředí", uloženo </a:t>
            </a:r>
            <a:r>
              <a:rPr lang="cs-CZ" dirty="0" err="1"/>
              <a:t>Mze</a:t>
            </a:r>
            <a:r>
              <a:rPr lang="cs-CZ" dirty="0"/>
              <a:t> zpracovat do 31. 12. 2002 Národní lesnický program, </a:t>
            </a:r>
          </a:p>
          <a:p>
            <a:r>
              <a:rPr lang="cs-CZ" dirty="0"/>
              <a:t>-  Státní program ochrany přírody a krajiny (r. 1999) </a:t>
            </a:r>
          </a:p>
          <a:p>
            <a:r>
              <a:rPr lang="cs-CZ" dirty="0"/>
              <a:t>-  Státní politiky ŽP ČR, aktualizace, vládní nařízení č. 38 ze dne 10. 1. 2001. </a:t>
            </a:r>
          </a:p>
          <a:p>
            <a:r>
              <a:rPr lang="cs-CZ" dirty="0"/>
              <a:t>-  Národní lesnický program, usnesení vlády č. 53 ze dne 13. 1. 2003 (období 2003 - 2006). </a:t>
            </a:r>
          </a:p>
          <a:p>
            <a:r>
              <a:rPr lang="cs-CZ" dirty="0"/>
              <a:t>-  Novela zákona č. 114/1992 Sb. (2004) - </a:t>
            </a:r>
            <a:r>
              <a:rPr lang="cs-CZ" dirty="0" err="1"/>
              <a:t>naturová</a:t>
            </a:r>
            <a:r>
              <a:rPr lang="cs-CZ" dirty="0"/>
              <a:t> novela. </a:t>
            </a:r>
          </a:p>
          <a:p>
            <a:r>
              <a:rPr lang="cs-CZ" dirty="0"/>
              <a:t>-  Zásady státní lesnické politiky, </a:t>
            </a:r>
            <a:r>
              <a:rPr lang="cs-CZ" dirty="0" err="1"/>
              <a:t>Mze</a:t>
            </a:r>
            <a:r>
              <a:rPr lang="cs-CZ" dirty="0"/>
              <a:t> ČR. </a:t>
            </a:r>
          </a:p>
          <a:p>
            <a:r>
              <a:rPr lang="cs-CZ" dirty="0"/>
              <a:t>-  Zákon č. 289/1995 Sb. včetně prováděcích předpisů. </a:t>
            </a:r>
          </a:p>
          <a:p>
            <a:r>
              <a:rPr lang="cs-CZ" dirty="0"/>
              <a:t>  </a:t>
            </a:r>
          </a:p>
          <a:p>
            <a:r>
              <a:rPr lang="cs-CZ" dirty="0"/>
              <a:t>-  </a:t>
            </a:r>
            <a:r>
              <a:rPr lang="cs-CZ" u="sng" dirty="0"/>
              <a:t>ve formě přípravy</a:t>
            </a:r>
            <a:r>
              <a:rPr lang="cs-CZ" dirty="0"/>
              <a:t>: </a:t>
            </a:r>
          </a:p>
          <a:p>
            <a:r>
              <a:rPr lang="cs-CZ" dirty="0"/>
              <a:t>-  příprava nového NLP </a:t>
            </a:r>
          </a:p>
          <a:p>
            <a:r>
              <a:rPr lang="cs-CZ" dirty="0"/>
              <a:t>-  příprava nového lesního zákona (</a:t>
            </a:r>
            <a:r>
              <a:rPr lang="cs-CZ" dirty="0" err="1"/>
              <a:t>Mžp</a:t>
            </a:r>
            <a:r>
              <a:rPr lang="cs-CZ" dirty="0"/>
              <a:t> a </a:t>
            </a:r>
            <a:r>
              <a:rPr lang="cs-CZ" dirty="0" err="1"/>
              <a:t>MZe</a:t>
            </a:r>
            <a:r>
              <a:rPr lang="cs-CZ" dirty="0"/>
              <a:t>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87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Současný stav HÚL v evropském kontextu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b="1" dirty="0"/>
              <a:t>Nutné termínované aktivity</a:t>
            </a:r>
            <a:r>
              <a:rPr lang="cs-CZ" dirty="0"/>
              <a:t> </a:t>
            </a:r>
          </a:p>
          <a:p>
            <a:r>
              <a:rPr lang="cs-CZ" dirty="0"/>
              <a:t>-  zpracování národního lesnického a dřevařského programu, následně odpovídající lesnické legislativy, formulace lesnické strategie ČR kompatibilní se sekundárními prameny práva ES. </a:t>
            </a:r>
          </a:p>
          <a:p>
            <a:r>
              <a:rPr lang="cs-CZ" dirty="0"/>
              <a:t>  </a:t>
            </a:r>
          </a:p>
          <a:p>
            <a:r>
              <a:rPr lang="cs-CZ" dirty="0"/>
              <a:t>Uvedené nutné musí zahrnovat následující: </a:t>
            </a:r>
          </a:p>
          <a:p>
            <a:r>
              <a:rPr lang="cs-CZ" dirty="0"/>
              <a:t>-  dořešení zajištění kalkulace újmy za omezení hospodaření vlastnických struktur, </a:t>
            </a:r>
          </a:p>
          <a:p>
            <a:r>
              <a:rPr lang="cs-CZ" dirty="0"/>
              <a:t>-  certifikace lesního hospodářství, </a:t>
            </a:r>
          </a:p>
          <a:p>
            <a:r>
              <a:rPr lang="cs-CZ" dirty="0"/>
              <a:t>-  standardizace podnikatelského prostředí ve vztahu k lesnické politice ES, dále pak k ekonomickým parametrům. </a:t>
            </a:r>
          </a:p>
          <a:p>
            <a:r>
              <a:rPr lang="cs-CZ" u="sng" dirty="0"/>
              <a:t/>
            </a:r>
            <a:br>
              <a:rPr lang="cs-CZ" u="sng" dirty="0"/>
            </a:br>
            <a:endParaRPr lang="cs-CZ" dirty="0"/>
          </a:p>
          <a:p>
            <a:r>
              <a:rPr lang="cs-CZ" u="sng" dirty="0"/>
              <a:t>Vnitřní problém </a:t>
            </a:r>
            <a:r>
              <a:rPr lang="cs-CZ" dirty="0"/>
              <a:t>- rozvoj </a:t>
            </a:r>
            <a:r>
              <a:rPr lang="cs-CZ" dirty="0" err="1"/>
              <a:t>hospodářsko</a:t>
            </a:r>
            <a:r>
              <a:rPr lang="cs-CZ" dirty="0"/>
              <a:t> úpravnických soustav, kritéria a limity </a:t>
            </a:r>
            <a:r>
              <a:rPr lang="cs-CZ" dirty="0" err="1"/>
              <a:t>hospodářsko</a:t>
            </a:r>
            <a:r>
              <a:rPr lang="cs-CZ" dirty="0"/>
              <a:t> úpravnického plánování, kontrolní a evidenční systém s vyústěním do </a:t>
            </a:r>
            <a:r>
              <a:rPr lang="cs-CZ" dirty="0" err="1"/>
              <a:t>lesopolitické</a:t>
            </a:r>
            <a:r>
              <a:rPr lang="cs-CZ" dirty="0"/>
              <a:t> oblasti, posílení interesu vlastnických struktur, zvýšení využitelnosti materiálů.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3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Současný stav HÚL v evropském kontextu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Aktuální problémy hospodářské úpravy lesa</a:t>
            </a:r>
            <a:r>
              <a:rPr lang="cs-CZ" dirty="0"/>
              <a:t> </a:t>
            </a:r>
          </a:p>
          <a:p>
            <a:r>
              <a:rPr lang="cs-CZ" dirty="0"/>
              <a:t>-  vymezení limitů, diferenciace aktivit státní a soukromé taxace, </a:t>
            </a:r>
          </a:p>
          <a:p>
            <a:r>
              <a:rPr lang="cs-CZ" dirty="0"/>
              <a:t>-  principy využití komplexních údajů o lese, </a:t>
            </a:r>
          </a:p>
          <a:p>
            <a:r>
              <a:rPr lang="cs-CZ" dirty="0"/>
              <a:t>-  vymezení proporcí využití jednotlivých </a:t>
            </a:r>
            <a:r>
              <a:rPr lang="cs-CZ" dirty="0" err="1"/>
              <a:t>hospodářsko</a:t>
            </a:r>
            <a:r>
              <a:rPr lang="cs-CZ" dirty="0"/>
              <a:t> úpravnických soustav, provázání v IS LH, </a:t>
            </a:r>
          </a:p>
          <a:p>
            <a:r>
              <a:rPr lang="cs-CZ" dirty="0"/>
              <a:t>-  optimalizace legislativního prostředí, </a:t>
            </a:r>
          </a:p>
          <a:p>
            <a:r>
              <a:rPr lang="cs-CZ" dirty="0"/>
              <a:t>-  vytvoření optimalizovaného ekonomického a organizačního prostředí zpracovatelských struktur.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3040051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Kapk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k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k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TC104033925[[fn=Kapka]]</Template>
  <TotalTime>157</TotalTime>
  <Words>88</Words>
  <Application>Microsoft Office PowerPoint</Application>
  <PresentationFormat>Předvádění na obrazovce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Calibri,Italic</vt:lpstr>
      <vt:lpstr>Tw Cen MT</vt:lpstr>
      <vt:lpstr>Kapka</vt:lpstr>
      <vt:lpstr>Současný stav HÚL v evropském kontextu</vt:lpstr>
      <vt:lpstr>Současný stav HÚL v evropském kontextu</vt:lpstr>
      <vt:lpstr>Současný stav HÚL v evropském kontextu</vt:lpstr>
      <vt:lpstr>Současný stav HÚL v evropském kontextu</vt:lpstr>
      <vt:lpstr>Současný stav HÚL v evropském kontextu</vt:lpstr>
      <vt:lpstr>Současný stav HÚL v evropském kontextu</vt:lpstr>
      <vt:lpstr>Současný stav HÚL v evropském kontextu</vt:lpstr>
      <vt:lpstr>Současný stav HÚL v evropském kontextu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Současný stav HÚL v evropském kontextu</dc:title>
  <dc:creator>Zdeněk Vala</dc:creator>
  <cp:lastModifiedBy>Zdeněk Vala</cp:lastModifiedBy>
  <cp:revision>5</cp:revision>
  <dcterms:created xsi:type="dcterms:W3CDTF">2014-08-07T08:20:41Z</dcterms:created>
  <dcterms:modified xsi:type="dcterms:W3CDTF">2015-02-25T14:13:05Z</dcterms:modified>
</cp:coreProperties>
</file>