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1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253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37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35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69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89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20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83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677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268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9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A4A32-1777-4C50-9554-AAB79DCF6179}" type="datetimeFigureOut">
              <a:rPr lang="cs-CZ" smtClean="0"/>
              <a:t>23. 2. 2015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0D95F-155B-4B28-A16C-509BAB85C7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15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KONTROLNÍ METODY</a:t>
            </a:r>
            <a:br>
              <a:rPr lang="cs-CZ" dirty="0" smtClean="0"/>
            </a:br>
            <a:r>
              <a:rPr lang="cs-CZ" dirty="0" smtClean="0"/>
              <a:t>v HÚL 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Dr. Ing. </a:t>
            </a:r>
            <a:r>
              <a:rPr lang="cs-CZ" dirty="0" smtClean="0"/>
              <a:t>Jan Kadavý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0" y="476672"/>
            <a:ext cx="5760720" cy="1258824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286000" y="55172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dirty="0"/>
              <a:t>Vzdělávání v lesnických disciplínách (CZ.1.07/1.3.00/19.0004)</a:t>
            </a:r>
          </a:p>
        </p:txBody>
      </p:sp>
    </p:spTree>
    <p:extLst>
      <p:ext uri="{BB962C8B-B14F-4D97-AF65-F5344CB8AC3E}">
        <p14:creationId xmlns:p14="http://schemas.microsoft.com/office/powerpoint/2010/main" val="258177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Kontrolní metody</a:t>
            </a:r>
            <a:br>
              <a:rPr lang="cs-CZ" dirty="0" smtClean="0"/>
            </a:br>
            <a:r>
              <a:rPr lang="cs-CZ" dirty="0" smtClean="0"/>
              <a:t>ÚVOD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jednoduché </a:t>
            </a:r>
            <a:r>
              <a:rPr lang="cs-CZ" dirty="0"/>
              <a:t>metody hospodářské úpravy, </a:t>
            </a:r>
            <a:r>
              <a:rPr lang="cs-CZ" b="1" dirty="0"/>
              <a:t>odpovídající charakteru výběrného lesa</a:t>
            </a:r>
            <a:r>
              <a:rPr lang="cs-CZ" dirty="0"/>
              <a:t>, známé a lokálně uplatňované již déle něž 100 </a:t>
            </a:r>
            <a:r>
              <a:rPr lang="cs-CZ" dirty="0" smtClean="0"/>
              <a:t>let</a:t>
            </a:r>
          </a:p>
          <a:p>
            <a:r>
              <a:rPr lang="cs-CZ" dirty="0" smtClean="0"/>
              <a:t>základem jsou tzv</a:t>
            </a:r>
            <a:r>
              <a:rPr lang="cs-CZ" dirty="0"/>
              <a:t>. </a:t>
            </a:r>
            <a:r>
              <a:rPr lang="cs-CZ" b="1" dirty="0" smtClean="0"/>
              <a:t>kontroly</a:t>
            </a:r>
            <a:r>
              <a:rPr lang="cs-CZ" dirty="0"/>
              <a:t>, tj. systematická srovnávání vhodně tloušťkově rozčleněných porostních zásob  (od stanovené minimální tloušťky stromů - většinou 15 - 16 cm) na pevně vymezených plochách (parcely, oddělení apod</a:t>
            </a:r>
            <a:r>
              <a:rPr lang="cs-CZ" dirty="0" smtClean="0"/>
              <a:t>.)</a:t>
            </a:r>
          </a:p>
          <a:p>
            <a:r>
              <a:rPr lang="cs-CZ" dirty="0" smtClean="0"/>
              <a:t>srovnáváním </a:t>
            </a:r>
            <a:r>
              <a:rPr lang="cs-CZ" dirty="0"/>
              <a:t>a vyhodnocováním pohybu porostních zásob </a:t>
            </a:r>
            <a:r>
              <a:rPr lang="cs-CZ" dirty="0" smtClean="0"/>
              <a:t>(V2 </a:t>
            </a:r>
            <a:r>
              <a:rPr lang="cs-CZ" dirty="0"/>
              <a:t>- </a:t>
            </a:r>
            <a:r>
              <a:rPr lang="cs-CZ" dirty="0" smtClean="0"/>
              <a:t>V1</a:t>
            </a:r>
            <a:r>
              <a:rPr lang="cs-CZ" dirty="0"/>
              <a:t>), v souvislosti s provedenými těžbami v kontrolovaném období (T) a dorostem do kmenoviny (D), se sleduje postupné dosažení tzv. </a:t>
            </a:r>
            <a:r>
              <a:rPr lang="cs-CZ" b="1" dirty="0"/>
              <a:t>ekonomické </a:t>
            </a:r>
            <a:r>
              <a:rPr lang="cs-CZ" b="1" dirty="0" smtClean="0"/>
              <a:t>zásoby</a:t>
            </a:r>
          </a:p>
          <a:p>
            <a:pPr lvl="1"/>
            <a:r>
              <a:rPr lang="cs-CZ" dirty="0" smtClean="0"/>
              <a:t>zásoba </a:t>
            </a:r>
            <a:r>
              <a:rPr lang="cs-CZ" dirty="0"/>
              <a:t>poskytující maximální </a:t>
            </a:r>
            <a:r>
              <a:rPr lang="cs-CZ" dirty="0" smtClean="0"/>
              <a:t>přírůst, </a:t>
            </a:r>
            <a:r>
              <a:rPr lang="cs-CZ" dirty="0"/>
              <a:t>popř. maximální přírůstové procento </a:t>
            </a:r>
            <a:r>
              <a:rPr lang="cs-CZ" dirty="0" smtClean="0"/>
              <a:t>a </a:t>
            </a:r>
            <a:r>
              <a:rPr lang="cs-CZ" dirty="0"/>
              <a:t>jeho nejvyšší </a:t>
            </a:r>
            <a:r>
              <a:rPr lang="cs-CZ" dirty="0" smtClean="0"/>
              <a:t>kvalitu</a:t>
            </a:r>
          </a:p>
          <a:p>
            <a:pPr lvl="1"/>
            <a:r>
              <a:rPr lang="cs-CZ" dirty="0" smtClean="0"/>
              <a:t>není </a:t>
            </a:r>
            <a:r>
              <a:rPr lang="cs-CZ" dirty="0"/>
              <a:t>přitom rozhodující pouze její výše, ale i její rozčlenění na </a:t>
            </a:r>
            <a:r>
              <a:rPr lang="cs-CZ" sz="2900" dirty="0"/>
              <a:t>tloušťkové</a:t>
            </a:r>
            <a:r>
              <a:rPr lang="cs-CZ" dirty="0"/>
              <a:t> třídy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12734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Kontrolní metody</a:t>
            </a:r>
            <a:br>
              <a:rPr lang="cs-CZ" dirty="0" smtClean="0"/>
            </a:br>
            <a:r>
              <a:rPr lang="cs-CZ" dirty="0" smtClean="0"/>
              <a:t>ČLENĚNÍ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Klasické</a:t>
            </a:r>
            <a:r>
              <a:rPr lang="cs-CZ" dirty="0" smtClean="0"/>
              <a:t> = výpočet přírůstu (etát)</a:t>
            </a:r>
          </a:p>
          <a:p>
            <a:r>
              <a:rPr lang="cs-CZ" b="1" dirty="0" smtClean="0"/>
              <a:t>Křivkové</a:t>
            </a:r>
            <a:r>
              <a:rPr lang="cs-CZ" dirty="0" smtClean="0"/>
              <a:t> = výpočet normální zásoby =</a:t>
            </a:r>
            <a:r>
              <a:rPr lang="en-US" dirty="0" smtClean="0"/>
              <a:t>&gt; </a:t>
            </a:r>
            <a:r>
              <a:rPr lang="cs-CZ" dirty="0" smtClean="0"/>
              <a:t>výpočet normální těžby (etát)</a:t>
            </a:r>
          </a:p>
          <a:p>
            <a:r>
              <a:rPr lang="cs-CZ" b="1" dirty="0" smtClean="0"/>
              <a:t>Doba přesunu</a:t>
            </a:r>
          </a:p>
          <a:p>
            <a:r>
              <a:rPr lang="cs-CZ" dirty="0" smtClean="0"/>
              <a:t>Ostatní (hodnotové aj.)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2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Statistická provozní inventarizace</a:t>
            </a:r>
            <a:br>
              <a:rPr lang="cs-CZ" dirty="0" smtClean="0"/>
            </a:br>
            <a:r>
              <a:rPr lang="cs-CZ" dirty="0" smtClean="0"/>
              <a:t>VSTUP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4667250" cy="1390650"/>
          </a:xfrm>
          <a:ln>
            <a:solidFill>
              <a:srgbClr val="FF0000"/>
            </a:solidFill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990" y="2636912"/>
            <a:ext cx="4667250" cy="1524000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547" y="4236293"/>
            <a:ext cx="3971925" cy="25050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cxnSp>
        <p:nvCxnSpPr>
          <p:cNvPr id="8" name="Přímá spojnice se šipkou 7"/>
          <p:cNvCxnSpPr/>
          <p:nvPr/>
        </p:nvCxnSpPr>
        <p:spPr>
          <a:xfrm>
            <a:off x="1043608" y="3356992"/>
            <a:ext cx="2808312" cy="1944216"/>
          </a:xfrm>
          <a:prstGeom prst="straightConnector1">
            <a:avLst/>
          </a:prstGeom>
          <a:ln w="127000">
            <a:solidFill>
              <a:srgbClr val="FF0000">
                <a:alpha val="70000"/>
              </a:srgbClr>
            </a:solidFill>
            <a:prstDash val="dash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5220072" y="1916832"/>
            <a:ext cx="2808312" cy="1944216"/>
          </a:xfrm>
          <a:prstGeom prst="straightConnector1">
            <a:avLst/>
          </a:prstGeom>
          <a:ln w="127000">
            <a:solidFill>
              <a:srgbClr val="FF0000">
                <a:alpha val="70000"/>
              </a:srgbClr>
            </a:solidFill>
            <a:prstDash val="dash"/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53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Klasická kontrolní metoda</a:t>
            </a:r>
            <a:br>
              <a:rPr lang="cs-CZ" dirty="0" smtClean="0"/>
            </a:br>
            <a:r>
              <a:rPr lang="cs-CZ" dirty="0" smtClean="0"/>
              <a:t>VÝPOČET PŘÍRŮSTU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54116"/>
            <a:ext cx="4772025" cy="2457450"/>
          </a:xfrm>
          <a:ln>
            <a:solidFill>
              <a:srgbClr val="FF0000"/>
            </a:solidFill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653136"/>
            <a:ext cx="4048125" cy="1514475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203848" y="14127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CBP = (V1 – V2 + T – D)/n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0" name="Vývojový diagram: spojnice 9"/>
          <p:cNvSpPr/>
          <p:nvPr/>
        </p:nvSpPr>
        <p:spPr>
          <a:xfrm>
            <a:off x="5364088" y="4005064"/>
            <a:ext cx="504056" cy="43204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ývojový diagram: spojnice 10"/>
          <p:cNvSpPr/>
          <p:nvPr/>
        </p:nvSpPr>
        <p:spPr>
          <a:xfrm>
            <a:off x="2987824" y="4005064"/>
            <a:ext cx="504056" cy="43204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ývojový diagram: spojnice 11"/>
          <p:cNvSpPr/>
          <p:nvPr/>
        </p:nvSpPr>
        <p:spPr>
          <a:xfrm>
            <a:off x="4932040" y="5157192"/>
            <a:ext cx="504056" cy="43204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ývojový diagram: spojnice 12"/>
          <p:cNvSpPr/>
          <p:nvPr/>
        </p:nvSpPr>
        <p:spPr>
          <a:xfrm>
            <a:off x="4932040" y="5445224"/>
            <a:ext cx="504056" cy="43204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" name="Přímá spojnice se šipkou 16"/>
          <p:cNvCxnSpPr/>
          <p:nvPr/>
        </p:nvCxnSpPr>
        <p:spPr>
          <a:xfrm flipH="1">
            <a:off x="5184068" y="4365104"/>
            <a:ext cx="432048" cy="104526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3239852" y="4365104"/>
            <a:ext cx="1944216" cy="136815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6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Křivková kontrolní metoda</a:t>
            </a:r>
            <a:br>
              <a:rPr lang="cs-CZ" dirty="0" smtClean="0"/>
            </a:br>
            <a:r>
              <a:rPr lang="cs-CZ" dirty="0" smtClean="0"/>
              <a:t>NÁVRH TĚŽBY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72816"/>
            <a:ext cx="4757510" cy="3960440"/>
          </a:xfrm>
          <a:ln w="9525">
            <a:solidFill>
              <a:srgbClr val="FF0000"/>
            </a:solidFill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348880"/>
            <a:ext cx="3171825" cy="2638425"/>
          </a:xfrm>
          <a:prstGeom prst="rect">
            <a:avLst/>
          </a:prstGeom>
        </p:spPr>
      </p:pic>
      <p:sp>
        <p:nvSpPr>
          <p:cNvPr id="6" name="Vývojový diagram: spojnice 5"/>
          <p:cNvSpPr/>
          <p:nvPr/>
        </p:nvSpPr>
        <p:spPr>
          <a:xfrm>
            <a:off x="4644008" y="2348880"/>
            <a:ext cx="288032" cy="28803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spojnice 6"/>
          <p:cNvSpPr/>
          <p:nvPr/>
        </p:nvSpPr>
        <p:spPr>
          <a:xfrm>
            <a:off x="4644008" y="2492896"/>
            <a:ext cx="288032" cy="28803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ývojový diagram: spojnice 7"/>
          <p:cNvSpPr/>
          <p:nvPr/>
        </p:nvSpPr>
        <p:spPr>
          <a:xfrm>
            <a:off x="4499992" y="4365104"/>
            <a:ext cx="288032" cy="28803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spojnice 8"/>
          <p:cNvSpPr/>
          <p:nvPr/>
        </p:nvSpPr>
        <p:spPr>
          <a:xfrm>
            <a:off x="4499992" y="4509120"/>
            <a:ext cx="288032" cy="28803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4788024" y="2492896"/>
            <a:ext cx="2880320" cy="50405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4788024" y="2708920"/>
            <a:ext cx="2880320" cy="64807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V="1">
            <a:off x="4644008" y="3720969"/>
            <a:ext cx="3024336" cy="6970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V="1">
            <a:off x="4644008" y="4069475"/>
            <a:ext cx="3024336" cy="58366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aoblený obdélník 19"/>
          <p:cNvSpPr/>
          <p:nvPr/>
        </p:nvSpPr>
        <p:spPr>
          <a:xfrm>
            <a:off x="1907704" y="4069475"/>
            <a:ext cx="1368152" cy="72767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Zaoblený obdélník 20"/>
          <p:cNvSpPr/>
          <p:nvPr/>
        </p:nvSpPr>
        <p:spPr>
          <a:xfrm>
            <a:off x="7380312" y="4293096"/>
            <a:ext cx="576064" cy="626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římá spojnice se šipkou 22"/>
          <p:cNvCxnSpPr/>
          <p:nvPr/>
        </p:nvCxnSpPr>
        <p:spPr>
          <a:xfrm>
            <a:off x="2591780" y="4768385"/>
            <a:ext cx="5076564" cy="172783"/>
          </a:xfrm>
          <a:prstGeom prst="straightConnector1">
            <a:avLst/>
          </a:prstGeom>
          <a:ln w="50800" cap="rnd">
            <a:solidFill>
              <a:srgbClr val="FF0000"/>
            </a:solidFill>
            <a:prstDash val="sysDash"/>
            <a:round/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49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Doba přesunu</a:t>
            </a:r>
            <a:br>
              <a:rPr lang="cs-CZ" dirty="0" smtClean="0"/>
            </a:br>
            <a:r>
              <a:rPr lang="cs-CZ" dirty="0" smtClean="0"/>
              <a:t>KONTROLA STAVU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845" y="1957239"/>
            <a:ext cx="5282443" cy="3271961"/>
          </a:xfrm>
        </p:spPr>
      </p:pic>
      <p:sp>
        <p:nvSpPr>
          <p:cNvPr id="7" name="TextovéPole 6"/>
          <p:cNvSpPr txBox="1"/>
          <p:nvPr/>
        </p:nvSpPr>
        <p:spPr>
          <a:xfrm>
            <a:off x="539552" y="558924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Platí, že se doba přesunu se stoupající výčetní tloušťkou ve výběrném lese zmenšuje.</a:t>
            </a:r>
          </a:p>
        </p:txBody>
      </p:sp>
    </p:spTree>
    <p:extLst>
      <p:ext uri="{BB962C8B-B14F-4D97-AF65-F5344CB8AC3E}">
        <p14:creationId xmlns:p14="http://schemas.microsoft.com/office/powerpoint/2010/main" val="13416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SPI + KONTROLY =</a:t>
            </a:r>
            <a:r>
              <a:rPr lang="en-US" dirty="0" smtClean="0"/>
              <a:t>&gt;</a:t>
            </a:r>
            <a:r>
              <a:rPr lang="cs-CZ" dirty="0" smtClean="0"/>
              <a:t> ETÁT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700808"/>
            <a:ext cx="4032448" cy="4032448"/>
          </a:xfrm>
        </p:spPr>
      </p:pic>
      <p:sp>
        <p:nvSpPr>
          <p:cNvPr id="5" name="TextovéPole 4"/>
          <p:cNvSpPr txBox="1"/>
          <p:nvPr/>
        </p:nvSpPr>
        <p:spPr>
          <a:xfrm>
            <a:off x="467544" y="594928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Návrh výpočtu se odlišuje od vyhláškou stanoveného postup pro výpočet etátu pro výběrné lesy!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46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141</Words>
  <Application>Microsoft Office PowerPoint</Application>
  <PresentationFormat>Předvádění na obrazovce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KONTROLNÍ METODY v HÚL II</vt:lpstr>
      <vt:lpstr>Kontrolní metody ÚVOD</vt:lpstr>
      <vt:lpstr>Kontrolní metody ČLENĚNÍ</vt:lpstr>
      <vt:lpstr>Statistická provozní inventarizace VSTUP</vt:lpstr>
      <vt:lpstr>Klasická kontrolní metoda VÝPOČET PŘÍRŮSTU</vt:lpstr>
      <vt:lpstr>Křivková kontrolní metoda NÁVRH TĚŽBY</vt:lpstr>
      <vt:lpstr>Doba přesunu KONTROLA STAVU</vt:lpstr>
      <vt:lpstr>SPI + KONTROLY =&gt; ETÁT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KONTROLNÍ METODY v HÚL II</dc:title>
  <dc:creator>Kada</dc:creator>
  <cp:lastModifiedBy>Zdeněk Vala</cp:lastModifiedBy>
  <cp:revision>25</cp:revision>
  <dcterms:created xsi:type="dcterms:W3CDTF">2011-11-21T19:05:01Z</dcterms:created>
  <dcterms:modified xsi:type="dcterms:W3CDTF">2015-02-23T14:36:40Z</dcterms:modified>
</cp:coreProperties>
</file>